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4" r:id="rId2"/>
    <p:sldId id="261" r:id="rId3"/>
    <p:sldId id="267" r:id="rId4"/>
    <p:sldId id="262" r:id="rId5"/>
    <p:sldId id="279" r:id="rId6"/>
    <p:sldId id="334" r:id="rId7"/>
    <p:sldId id="335" r:id="rId8"/>
    <p:sldId id="336" r:id="rId9"/>
    <p:sldId id="337" r:id="rId10"/>
    <p:sldId id="338" r:id="rId11"/>
    <p:sldId id="339" r:id="rId12"/>
    <p:sldId id="340" r:id="rId13"/>
    <p:sldId id="330" r:id="rId14"/>
    <p:sldId id="317" r:id="rId15"/>
    <p:sldId id="320" r:id="rId16"/>
    <p:sldId id="333" r:id="rId17"/>
    <p:sldId id="307"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00FF"/>
    <a:srgbClr val="00FF00"/>
    <a:srgbClr val="996633"/>
    <a:srgbClr val="FFCCCC"/>
    <a:srgbClr val="CC9900"/>
    <a:srgbClr val="FFCC00"/>
    <a:srgbClr val="000099"/>
    <a:srgbClr val="9A72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23" autoAdjust="0"/>
    <p:restoredTop sz="94364" autoAdjust="0"/>
  </p:normalViewPr>
  <p:slideViewPr>
    <p:cSldViewPr>
      <p:cViewPr varScale="1">
        <p:scale>
          <a:sx n="82" d="100"/>
          <a:sy n="82" d="100"/>
        </p:scale>
        <p:origin x="123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panose="020B0604020202020204" pitchFamily="34"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smtClean="0">
                <a:latin typeface="Arial" panose="020B0604020202020204" pitchFamily="34" charset="0"/>
                <a:cs typeface="+mn-cs"/>
              </a:defRPr>
            </a:lvl1pPr>
          </a:lstStyle>
          <a:p>
            <a:pPr>
              <a:defRPr/>
            </a:pPr>
            <a:fld id="{A09965BB-0B53-4CD5-8DE2-A1763CA43EEA}" type="datetimeFigureOut">
              <a:rPr lang="en-US"/>
              <a:pPr>
                <a:defRPr/>
              </a:pPr>
              <a:t>12/13/2022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panose="020B0604020202020204" pitchFamily="34"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smtClean="0">
                <a:latin typeface="Arial" panose="020B0604020202020204" pitchFamily="34" charset="0"/>
                <a:cs typeface="+mn-cs"/>
              </a:defRPr>
            </a:lvl1pPr>
          </a:lstStyle>
          <a:p>
            <a:pPr>
              <a:defRPr/>
            </a:pPr>
            <a:fld id="{CD67A05A-86B5-42CD-A6CB-3462C69FE07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19138" y="2130425"/>
            <a:ext cx="7772400" cy="1470025"/>
          </a:xfrm>
        </p:spPr>
        <p:txBody>
          <a:bodyPr/>
          <a:lstStyle>
            <a:lvl1pPr>
              <a:defRPr sz="3600"/>
            </a:lvl1pPr>
          </a:lstStyle>
          <a:p>
            <a:r>
              <a:rPr lang="en-US"/>
              <a:t>Click to edit Master title style</a:t>
            </a:r>
          </a:p>
        </p:txBody>
      </p:sp>
      <p:sp>
        <p:nvSpPr>
          <p:cNvPr id="16387"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xfrm>
            <a:off x="609600" y="6245225"/>
            <a:ext cx="1981200" cy="476250"/>
          </a:xfrm>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716713" y="6230938"/>
            <a:ext cx="2133600" cy="549275"/>
          </a:xfrm>
        </p:spPr>
        <p:txBody>
          <a:bodyPr/>
          <a:lstStyle>
            <a:lvl1pPr>
              <a:defRPr/>
            </a:lvl1pPr>
          </a:lstStyle>
          <a:p>
            <a:pPr>
              <a:defRPr/>
            </a:pPr>
            <a:fld id="{3E77DDC9-E402-4759-8BDE-1D657B5B2553}" type="slidenum">
              <a:rPr lang="en-US"/>
              <a:pPr>
                <a:defRPr/>
              </a:pPr>
              <a:t>‹#›</a:t>
            </a:fld>
            <a:endParaRPr 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9F1212-BB1D-4CF4-8566-C9EF12C19EA6}" type="slidenum">
              <a:rPr lang="en-US"/>
              <a:pPr>
                <a:defRPr/>
              </a:pPr>
              <a:t>‹#›</a:t>
            </a:fld>
            <a:endParaRPr 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82575"/>
            <a:ext cx="2057400" cy="6042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82575"/>
            <a:ext cx="6019800" cy="6042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7EBD213-61B6-4DE2-9155-36A54AD0D872}" type="slidenum">
              <a:rPr lang="en-US"/>
              <a:pPr>
                <a:defRPr/>
              </a:pPr>
              <a:t>‹#›</a:t>
            </a:fld>
            <a:endParaRPr 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DF562A75-B7F2-4FDC-8912-209E9348F3AA}"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60E0D0-F203-4368-BF2C-8B7A95A6D366}" type="slidenum">
              <a:rPr lang="en-US"/>
              <a:pPr>
                <a:defRPr/>
              </a:pPr>
              <a:t>‹#›</a:t>
            </a:fld>
            <a:endParaRPr 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EC1E2FE-BCCA-409B-9EBC-55EE07196F0D}" type="slidenum">
              <a:rPr lang="en-US"/>
              <a:pPr>
                <a:defRPr/>
              </a:pPr>
              <a:t>‹#›</a:t>
            </a:fld>
            <a:endParaRPr 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33538"/>
            <a:ext cx="4038600" cy="4691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33538"/>
            <a:ext cx="4038600" cy="4691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2E2026A-13F4-4EFE-97C3-8EBFC87287A9}" type="slidenum">
              <a:rPr lang="en-US"/>
              <a:pPr>
                <a:defRPr/>
              </a:pPr>
              <a:t>‹#›</a:t>
            </a:fld>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6EBAA54-90E6-4EF2-AF29-83C23148C64F}" type="slidenum">
              <a:rPr lang="en-US"/>
              <a:pPr>
                <a:defRPr/>
              </a:pPr>
              <a:t>‹#›</a:t>
            </a:fld>
            <a:endParaRPr 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A22D5E9-3DD2-4FC1-970D-AF412838D580}" type="slidenum">
              <a:rPr lang="en-US"/>
              <a:pPr>
                <a:defRPr/>
              </a:pPr>
              <a:t>‹#›</a:t>
            </a:fld>
            <a:endParaRPr 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3C6EB8B-92E9-46F4-B3F6-8F0E611F50C6}" type="slidenum">
              <a:rPr lang="en-US"/>
              <a:pPr>
                <a:defRPr/>
              </a:pPr>
              <a:t>‹#›</a:t>
            </a:fld>
            <a:endParaRPr 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BA2878B-9FDC-452F-9DC0-31474570FE51}" type="slidenum">
              <a:rPr lang="en-US"/>
              <a:pPr>
                <a:defRPr/>
              </a:pPr>
              <a:t>‹#›</a:t>
            </a:fld>
            <a:endParaRPr 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B6C208C-F4B2-45C4-A298-635D01EAB2B6}" type="slidenum">
              <a:rPr lang="en-US"/>
              <a:pPr>
                <a:defRPr/>
              </a:pPr>
              <a:t>‹#›</a:t>
            </a:fld>
            <a:endParaRPr 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52600" y="282575"/>
            <a:ext cx="70866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1027" name="Rectangle 3"/>
          <p:cNvSpPr>
            <a:spLocks noGrp="1" noChangeArrowheads="1"/>
          </p:cNvSpPr>
          <p:nvPr>
            <p:ph type="body" idx="1"/>
          </p:nvPr>
        </p:nvSpPr>
        <p:spPr bwMode="auto">
          <a:xfrm>
            <a:off x="609600" y="1633538"/>
            <a:ext cx="8229600" cy="4691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1028" name="Rectangle 4"/>
          <p:cNvSpPr>
            <a:spLocks noGrp="1" noChangeArrowheads="1"/>
          </p:cNvSpPr>
          <p:nvPr>
            <p:ph type="dt" sz="half" idx="2"/>
          </p:nvPr>
        </p:nvSpPr>
        <p:spPr bwMode="auto">
          <a:xfrm>
            <a:off x="609600" y="6278563"/>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2719388" y="62833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6705600" y="6226175"/>
            <a:ext cx="2133600" cy="554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cs typeface="+mn-cs"/>
              </a:defRPr>
            </a:lvl1pPr>
          </a:lstStyle>
          <a:p>
            <a:pPr>
              <a:defRPr/>
            </a:pPr>
            <a:fld id="{5C6F7400-3231-4E72-800D-CCB4B98A151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4" r:id="rId12"/>
  </p:sldLayoutIdLst>
  <p:transition spd="slow"/>
  <p:hf hdr="0" ftr="0" dt="0"/>
  <p:txStyles>
    <p:titleStyle>
      <a:lvl1pPr algn="l" rtl="0" eaLnBrk="0" fontAlgn="base" hangingPunct="0">
        <a:spcBef>
          <a:spcPct val="0"/>
        </a:spcBef>
        <a:spcAft>
          <a:spcPct val="0"/>
        </a:spcAft>
        <a:defRPr sz="3200" b="1">
          <a:solidFill>
            <a:srgbClr val="996633"/>
          </a:solidFill>
          <a:latin typeface="+mj-lt"/>
          <a:ea typeface="+mj-ea"/>
          <a:cs typeface="+mj-cs"/>
        </a:defRPr>
      </a:lvl1pPr>
      <a:lvl2pPr algn="l" rtl="0" eaLnBrk="0" fontAlgn="base" hangingPunct="0">
        <a:spcBef>
          <a:spcPct val="0"/>
        </a:spcBef>
        <a:spcAft>
          <a:spcPct val="0"/>
        </a:spcAft>
        <a:defRPr sz="3200" b="1">
          <a:solidFill>
            <a:srgbClr val="996633"/>
          </a:solidFill>
          <a:latin typeface="Arial" charset="0"/>
        </a:defRPr>
      </a:lvl2pPr>
      <a:lvl3pPr algn="l" rtl="0" eaLnBrk="0" fontAlgn="base" hangingPunct="0">
        <a:spcBef>
          <a:spcPct val="0"/>
        </a:spcBef>
        <a:spcAft>
          <a:spcPct val="0"/>
        </a:spcAft>
        <a:defRPr sz="3200" b="1">
          <a:solidFill>
            <a:srgbClr val="996633"/>
          </a:solidFill>
          <a:latin typeface="Arial" charset="0"/>
        </a:defRPr>
      </a:lvl3pPr>
      <a:lvl4pPr algn="l" rtl="0" eaLnBrk="0" fontAlgn="base" hangingPunct="0">
        <a:spcBef>
          <a:spcPct val="0"/>
        </a:spcBef>
        <a:spcAft>
          <a:spcPct val="0"/>
        </a:spcAft>
        <a:defRPr sz="3200" b="1">
          <a:solidFill>
            <a:srgbClr val="996633"/>
          </a:solidFill>
          <a:latin typeface="Arial" charset="0"/>
        </a:defRPr>
      </a:lvl4pPr>
      <a:lvl5pPr algn="l" rtl="0" eaLnBrk="0" fontAlgn="base" hangingPunct="0">
        <a:spcBef>
          <a:spcPct val="0"/>
        </a:spcBef>
        <a:spcAft>
          <a:spcPct val="0"/>
        </a:spcAft>
        <a:defRPr sz="3200" b="1">
          <a:solidFill>
            <a:srgbClr val="996633"/>
          </a:solidFill>
          <a:latin typeface="Arial" charset="0"/>
        </a:defRPr>
      </a:lvl5pPr>
      <a:lvl6pPr marL="457200" algn="l" rtl="0" fontAlgn="base">
        <a:spcBef>
          <a:spcPct val="0"/>
        </a:spcBef>
        <a:spcAft>
          <a:spcPct val="0"/>
        </a:spcAft>
        <a:defRPr sz="3200" b="1">
          <a:solidFill>
            <a:srgbClr val="996633"/>
          </a:solidFill>
          <a:latin typeface="Arial" charset="0"/>
        </a:defRPr>
      </a:lvl6pPr>
      <a:lvl7pPr marL="914400" algn="l" rtl="0" fontAlgn="base">
        <a:spcBef>
          <a:spcPct val="0"/>
        </a:spcBef>
        <a:spcAft>
          <a:spcPct val="0"/>
        </a:spcAft>
        <a:defRPr sz="3200" b="1">
          <a:solidFill>
            <a:srgbClr val="996633"/>
          </a:solidFill>
          <a:latin typeface="Arial" charset="0"/>
        </a:defRPr>
      </a:lvl7pPr>
      <a:lvl8pPr marL="1371600" algn="l" rtl="0" fontAlgn="base">
        <a:spcBef>
          <a:spcPct val="0"/>
        </a:spcBef>
        <a:spcAft>
          <a:spcPct val="0"/>
        </a:spcAft>
        <a:defRPr sz="3200" b="1">
          <a:solidFill>
            <a:srgbClr val="996633"/>
          </a:solidFill>
          <a:latin typeface="Arial" charset="0"/>
        </a:defRPr>
      </a:lvl8pPr>
      <a:lvl9pPr marL="1828800" algn="l" rtl="0" fontAlgn="base">
        <a:spcBef>
          <a:spcPct val="0"/>
        </a:spcBef>
        <a:spcAft>
          <a:spcPct val="0"/>
        </a:spcAft>
        <a:defRPr sz="3200" b="1">
          <a:solidFill>
            <a:srgbClr val="996633"/>
          </a:solidFill>
          <a:latin typeface="Arial" charset="0"/>
        </a:defRPr>
      </a:lvl9pPr>
    </p:titleStyle>
    <p:bodyStyle>
      <a:lvl1pPr marL="342900" indent="-342900" algn="l" rtl="0" eaLnBrk="0" fontAlgn="base" hangingPunct="0">
        <a:spcBef>
          <a:spcPct val="20000"/>
        </a:spcBef>
        <a:spcAft>
          <a:spcPct val="0"/>
        </a:spcAft>
        <a:buChar char="•"/>
        <a:defRPr sz="2900">
          <a:solidFill>
            <a:srgbClr val="000066"/>
          </a:solidFill>
          <a:latin typeface="+mn-lt"/>
          <a:ea typeface="+mn-ea"/>
          <a:cs typeface="+mn-cs"/>
        </a:defRPr>
      </a:lvl1pPr>
      <a:lvl2pPr marL="742950" indent="-285750" algn="l" rtl="0" eaLnBrk="0" fontAlgn="base" hangingPunct="0">
        <a:spcBef>
          <a:spcPct val="20000"/>
        </a:spcBef>
        <a:spcAft>
          <a:spcPct val="0"/>
        </a:spcAft>
        <a:buChar char="–"/>
        <a:defRPr sz="2600">
          <a:solidFill>
            <a:srgbClr val="000066"/>
          </a:solidFill>
          <a:latin typeface="+mn-lt"/>
        </a:defRPr>
      </a:lvl2pPr>
      <a:lvl3pPr marL="1143000" indent="-228600" algn="l" rtl="0" eaLnBrk="0" fontAlgn="base" hangingPunct="0">
        <a:spcBef>
          <a:spcPct val="20000"/>
        </a:spcBef>
        <a:spcAft>
          <a:spcPct val="0"/>
        </a:spcAft>
        <a:buChar char="•"/>
        <a:defRPr sz="2200">
          <a:solidFill>
            <a:srgbClr val="000066"/>
          </a:solidFill>
          <a:latin typeface="+mn-lt"/>
        </a:defRPr>
      </a:lvl3pPr>
      <a:lvl4pPr marL="1600200" indent="-228600" algn="l" rtl="0" eaLnBrk="0" fontAlgn="base" hangingPunct="0">
        <a:spcBef>
          <a:spcPct val="20000"/>
        </a:spcBef>
        <a:spcAft>
          <a:spcPct val="0"/>
        </a:spcAft>
        <a:buChar char="–"/>
        <a:defRPr sz="2000">
          <a:solidFill>
            <a:srgbClr val="000066"/>
          </a:solidFill>
          <a:latin typeface="+mn-lt"/>
        </a:defRPr>
      </a:lvl4pPr>
      <a:lvl5pPr marL="2057400" indent="-228600" algn="l" rtl="0" eaLnBrk="0" fontAlgn="base" hangingPunct="0">
        <a:spcBef>
          <a:spcPct val="20000"/>
        </a:spcBef>
        <a:spcAft>
          <a:spcPct val="0"/>
        </a:spcAft>
        <a:buChar char="»"/>
        <a:defRPr sz="2000">
          <a:solidFill>
            <a:srgbClr val="000066"/>
          </a:solidFill>
          <a:latin typeface="+mn-lt"/>
        </a:defRPr>
      </a:lvl5pPr>
      <a:lvl6pPr marL="2514600" indent="-228600" algn="l" rtl="0" fontAlgn="base">
        <a:spcBef>
          <a:spcPct val="20000"/>
        </a:spcBef>
        <a:spcAft>
          <a:spcPct val="0"/>
        </a:spcAft>
        <a:buChar char="»"/>
        <a:defRPr>
          <a:solidFill>
            <a:srgbClr val="000066"/>
          </a:solidFill>
          <a:latin typeface="+mn-lt"/>
        </a:defRPr>
      </a:lvl6pPr>
      <a:lvl7pPr marL="2971800" indent="-228600" algn="l" rtl="0" fontAlgn="base">
        <a:spcBef>
          <a:spcPct val="20000"/>
        </a:spcBef>
        <a:spcAft>
          <a:spcPct val="0"/>
        </a:spcAft>
        <a:buChar char="»"/>
        <a:defRPr>
          <a:solidFill>
            <a:srgbClr val="000066"/>
          </a:solidFill>
          <a:latin typeface="+mn-lt"/>
        </a:defRPr>
      </a:lvl7pPr>
      <a:lvl8pPr marL="3429000" indent="-228600" algn="l" rtl="0" fontAlgn="base">
        <a:spcBef>
          <a:spcPct val="20000"/>
        </a:spcBef>
        <a:spcAft>
          <a:spcPct val="0"/>
        </a:spcAft>
        <a:buChar char="»"/>
        <a:defRPr>
          <a:solidFill>
            <a:srgbClr val="000066"/>
          </a:solidFill>
          <a:latin typeface="+mn-lt"/>
        </a:defRPr>
      </a:lvl8pPr>
      <a:lvl9pPr marL="3886200" indent="-228600" algn="l" rtl="0" fontAlgn="base">
        <a:spcBef>
          <a:spcPct val="20000"/>
        </a:spcBef>
        <a:spcAft>
          <a:spcPct val="0"/>
        </a:spcAft>
        <a:buChar char="»"/>
        <a:defRPr>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752600" y="1"/>
            <a:ext cx="7391400" cy="1371599"/>
          </a:xfrm>
        </p:spPr>
        <p:txBody>
          <a:bodyPr/>
          <a:lstStyle/>
          <a:p>
            <a:pPr algn="ctr" eaLnBrk="1" hangingPunct="1"/>
            <a:r>
              <a:rPr lang="vi-VN" altLang="en-US" sz="2800" b="1">
                <a:latin typeface="Times New Roman" pitchFamily="18" charset="0"/>
                <a:cs typeface="Times New Roman" pitchFamily="18" charset="0"/>
              </a:rPr>
              <a:t>TRƯỜNG ĐẠI HỌC CẦN THƠ</a:t>
            </a:r>
            <a:br>
              <a:rPr lang="vi-VN" altLang="en-US" sz="2800" b="1">
                <a:latin typeface="Times New Roman" pitchFamily="18" charset="0"/>
                <a:cs typeface="Times New Roman" pitchFamily="18" charset="0"/>
              </a:rPr>
            </a:br>
            <a:r>
              <a:rPr lang="vi-VN" altLang="en-US" sz="2800" b="1">
                <a:latin typeface="Times New Roman" pitchFamily="18" charset="0"/>
                <a:cs typeface="Times New Roman" pitchFamily="18" charset="0"/>
              </a:rPr>
              <a:t>KHOA CÔNG NGHỆ THÔNG TIN &amp; TRUYỀN THÔNG</a:t>
            </a:r>
            <a:endParaRPr lang="vi-VN" altLang="en-US" sz="2800" b="1" dirty="0">
              <a:latin typeface="Times New Roman" pitchFamily="18" charset="0"/>
              <a:cs typeface="Times New Roman" pitchFamily="18" charset="0"/>
            </a:endParaRPr>
          </a:p>
        </p:txBody>
      </p:sp>
      <p:sp>
        <p:nvSpPr>
          <p:cNvPr id="2051" name="Rectangle 3"/>
          <p:cNvSpPr>
            <a:spLocks noGrp="1" noChangeArrowheads="1"/>
          </p:cNvSpPr>
          <p:nvPr>
            <p:ph type="subTitle" idx="1"/>
          </p:nvPr>
        </p:nvSpPr>
        <p:spPr>
          <a:xfrm>
            <a:off x="1588" y="1600200"/>
            <a:ext cx="9142412" cy="5257800"/>
          </a:xfrm>
        </p:spPr>
        <p:txBody>
          <a:bodyPr/>
          <a:lstStyle/>
          <a:p>
            <a:pPr algn="l" eaLnBrk="1" hangingPunct="1">
              <a:lnSpc>
                <a:spcPct val="80000"/>
              </a:lnSpc>
            </a:pPr>
            <a:endParaRPr lang="en-US" altLang="en-US" sz="2400" i="1" dirty="0">
              <a:solidFill>
                <a:srgbClr val="FF0000"/>
              </a:solidFill>
              <a:latin typeface="Times New Roman" pitchFamily="18" charset="0"/>
              <a:cs typeface="Times New Roman" pitchFamily="18" charset="0"/>
            </a:endParaRPr>
          </a:p>
          <a:p>
            <a:pPr algn="l" eaLnBrk="1" hangingPunct="1">
              <a:lnSpc>
                <a:spcPct val="80000"/>
              </a:lnSpc>
            </a:pPr>
            <a:r>
              <a:rPr lang="vi-VN" altLang="en-US" sz="2400" i="1" dirty="0">
                <a:solidFill>
                  <a:srgbClr val="00B0F0"/>
                </a:solidFill>
                <a:latin typeface="Times New Roman" pitchFamily="18" charset="0"/>
                <a:cs typeface="Times New Roman" pitchFamily="18" charset="0"/>
              </a:rPr>
              <a:t>Báo cáo </a:t>
            </a:r>
            <a:r>
              <a:rPr lang="en-US" altLang="en-US" sz="2400" i="1" dirty="0" err="1">
                <a:solidFill>
                  <a:srgbClr val="00B0F0"/>
                </a:solidFill>
                <a:latin typeface="Times New Roman" pitchFamily="18" charset="0"/>
                <a:cs typeface="Times New Roman" pitchFamily="18" charset="0"/>
              </a:rPr>
              <a:t>luận</a:t>
            </a:r>
            <a:r>
              <a:rPr lang="en-US" altLang="en-US" sz="2400" i="1" dirty="0">
                <a:solidFill>
                  <a:srgbClr val="00B0F0"/>
                </a:solidFill>
                <a:latin typeface="Times New Roman" pitchFamily="18" charset="0"/>
                <a:cs typeface="Times New Roman" pitchFamily="18" charset="0"/>
              </a:rPr>
              <a:t> </a:t>
            </a:r>
            <a:r>
              <a:rPr lang="en-US" altLang="en-US" sz="2400" i="1" dirty="0" err="1">
                <a:solidFill>
                  <a:srgbClr val="00B0F0"/>
                </a:solidFill>
                <a:latin typeface="Times New Roman" pitchFamily="18" charset="0"/>
                <a:cs typeface="Times New Roman" pitchFamily="18" charset="0"/>
              </a:rPr>
              <a:t>văn</a:t>
            </a:r>
            <a:r>
              <a:rPr lang="en-US" altLang="en-US" sz="2400" i="1" dirty="0">
                <a:solidFill>
                  <a:srgbClr val="00B0F0"/>
                </a:solidFill>
                <a:latin typeface="Times New Roman" pitchFamily="18" charset="0"/>
                <a:cs typeface="Times New Roman" pitchFamily="18" charset="0"/>
              </a:rPr>
              <a:t> </a:t>
            </a:r>
            <a:r>
              <a:rPr lang="en-US" altLang="en-US" sz="2400" i="1" dirty="0" err="1">
                <a:solidFill>
                  <a:srgbClr val="00B0F0"/>
                </a:solidFill>
                <a:latin typeface="Times New Roman" pitchFamily="18" charset="0"/>
                <a:cs typeface="Times New Roman" pitchFamily="18" charset="0"/>
              </a:rPr>
              <a:t>tốt</a:t>
            </a:r>
            <a:r>
              <a:rPr lang="en-US" altLang="en-US" sz="2400" i="1" dirty="0">
                <a:solidFill>
                  <a:srgbClr val="00B0F0"/>
                </a:solidFill>
                <a:latin typeface="Times New Roman" pitchFamily="18" charset="0"/>
                <a:cs typeface="Times New Roman" pitchFamily="18" charset="0"/>
              </a:rPr>
              <a:t> </a:t>
            </a:r>
            <a:r>
              <a:rPr lang="en-US" altLang="en-US" sz="2400" i="1" dirty="0" err="1">
                <a:solidFill>
                  <a:srgbClr val="00B0F0"/>
                </a:solidFill>
                <a:latin typeface="Times New Roman" pitchFamily="18" charset="0"/>
                <a:cs typeface="Times New Roman" pitchFamily="18" charset="0"/>
              </a:rPr>
              <a:t>nghiệp</a:t>
            </a:r>
            <a:r>
              <a:rPr lang="vi-VN" altLang="en-US" sz="2400" i="1" dirty="0">
                <a:solidFill>
                  <a:srgbClr val="00B0F0"/>
                </a:solidFill>
                <a:latin typeface="Times New Roman" pitchFamily="18" charset="0"/>
                <a:cs typeface="Times New Roman" pitchFamily="18" charset="0"/>
              </a:rPr>
              <a:t>:</a:t>
            </a:r>
          </a:p>
          <a:p>
            <a:r>
              <a:rPr lang="en-US" b="1">
                <a:solidFill>
                  <a:srgbClr val="00B050"/>
                </a:solidFill>
                <a:latin typeface="Times New Roman" panose="02020603050405020304" pitchFamily="18" charset="0"/>
                <a:cs typeface="Times New Roman" panose="02020603050405020304" pitchFamily="18" charset="0"/>
              </a:rPr>
              <a:t>XÂY DỰNG CÔNG CỤ TRỰC QUAN HÓA </a:t>
            </a:r>
          </a:p>
          <a:p>
            <a:r>
              <a:rPr lang="en-US" b="1">
                <a:solidFill>
                  <a:srgbClr val="00B050"/>
                </a:solidFill>
                <a:latin typeface="Times New Roman" panose="02020603050405020304" pitchFamily="18" charset="0"/>
                <a:cs typeface="Times New Roman" panose="02020603050405020304" pitchFamily="18" charset="0"/>
              </a:rPr>
              <a:t>MÔ HÌNH MÁY HỌC 3D CỦA CÁC </a:t>
            </a:r>
          </a:p>
          <a:p>
            <a:r>
              <a:rPr lang="en-US" b="1">
                <a:solidFill>
                  <a:srgbClr val="00B050"/>
                </a:solidFill>
                <a:latin typeface="Times New Roman" panose="02020603050405020304" pitchFamily="18" charset="0"/>
                <a:cs typeface="Times New Roman" panose="02020603050405020304" pitchFamily="18" charset="0"/>
              </a:rPr>
              <a:t>MÔ HÌNH MÁY HỌC PHỔ BIẾN</a:t>
            </a:r>
          </a:p>
          <a:p>
            <a:pPr algn="l" eaLnBrk="1" hangingPunct="1">
              <a:lnSpc>
                <a:spcPct val="80000"/>
              </a:lnSpc>
            </a:pPr>
            <a:endParaRPr lang="en-US" altLang="en-US" sz="2300" i="1" u="sng">
              <a:solidFill>
                <a:srgbClr val="00B050"/>
              </a:solidFill>
              <a:latin typeface="Times New Roman" pitchFamily="18" charset="0"/>
              <a:cs typeface="Times New Roman" pitchFamily="18" charset="0"/>
            </a:endParaRPr>
          </a:p>
          <a:p>
            <a:pPr algn="l" eaLnBrk="1" hangingPunct="1">
              <a:lnSpc>
                <a:spcPct val="80000"/>
              </a:lnSpc>
            </a:pPr>
            <a:endParaRPr lang="en-US" altLang="en-US" sz="2300" i="1" u="sng">
              <a:solidFill>
                <a:srgbClr val="00B050"/>
              </a:solidFill>
              <a:latin typeface="Times New Roman" pitchFamily="18" charset="0"/>
              <a:cs typeface="Times New Roman" pitchFamily="18" charset="0"/>
            </a:endParaRPr>
          </a:p>
          <a:p>
            <a:pPr algn="l" eaLnBrk="1" hangingPunct="1">
              <a:lnSpc>
                <a:spcPct val="80000"/>
              </a:lnSpc>
            </a:pPr>
            <a:endParaRPr lang="en-US" altLang="en-US" sz="2300" i="1" u="sng" dirty="0">
              <a:solidFill>
                <a:srgbClr val="00B050"/>
              </a:solidFill>
              <a:latin typeface="Times New Roman" pitchFamily="18" charset="0"/>
              <a:cs typeface="Times New Roman" pitchFamily="18" charset="0"/>
            </a:endParaRPr>
          </a:p>
          <a:p>
            <a:pPr algn="l" eaLnBrk="1" hangingPunct="1">
              <a:lnSpc>
                <a:spcPct val="80000"/>
              </a:lnSpc>
            </a:pPr>
            <a:endParaRPr lang="en-US" altLang="en-US" sz="2300" i="1" u="sng" dirty="0">
              <a:solidFill>
                <a:srgbClr val="00B050"/>
              </a:solidFill>
              <a:latin typeface="Times New Roman" pitchFamily="18" charset="0"/>
              <a:cs typeface="Times New Roman" pitchFamily="18" charset="0"/>
            </a:endParaRPr>
          </a:p>
          <a:p>
            <a:pPr algn="l" eaLnBrk="1" hangingPunct="1">
              <a:lnSpc>
                <a:spcPct val="80000"/>
              </a:lnSpc>
            </a:pPr>
            <a:endParaRPr lang="en-US" altLang="en-US" sz="2300" i="1" u="sng" dirty="0">
              <a:solidFill>
                <a:srgbClr val="00B050"/>
              </a:solidFill>
              <a:latin typeface="Times New Roman" pitchFamily="18" charset="0"/>
              <a:cs typeface="Times New Roman" pitchFamily="18" charset="0"/>
            </a:endParaRPr>
          </a:p>
          <a:p>
            <a:pPr algn="l" eaLnBrk="1" hangingPunct="1">
              <a:lnSpc>
                <a:spcPct val="80000"/>
              </a:lnSpc>
            </a:pPr>
            <a:r>
              <a:rPr lang="vi-VN" altLang="en-US" sz="2300" i="1" u="sng" dirty="0">
                <a:solidFill>
                  <a:srgbClr val="00B050"/>
                </a:solidFill>
                <a:latin typeface="Times New Roman" pitchFamily="18" charset="0"/>
                <a:cs typeface="Times New Roman" pitchFamily="18" charset="0"/>
              </a:rPr>
              <a:t>Giảng viên hướng dẫn:</a:t>
            </a:r>
            <a:r>
              <a:rPr lang="vi-VN" altLang="en-US" sz="2300" u="sng" dirty="0">
                <a:solidFill>
                  <a:srgbClr val="00B050"/>
                </a:solidFill>
                <a:latin typeface="Times New Roman" pitchFamily="18" charset="0"/>
                <a:cs typeface="Times New Roman" pitchFamily="18" charset="0"/>
              </a:rPr>
              <a:t>	</a:t>
            </a:r>
            <a:r>
              <a:rPr lang="en-US" altLang="en-US" sz="2300" dirty="0">
                <a:latin typeface="Times New Roman" pitchFamily="18" charset="0"/>
                <a:cs typeface="Times New Roman" pitchFamily="18" charset="0"/>
              </a:rPr>
              <a:t>			</a:t>
            </a:r>
            <a:r>
              <a:rPr lang="vi-VN" altLang="en-US" sz="2300" i="1" u="sng" dirty="0">
                <a:solidFill>
                  <a:srgbClr val="00B050"/>
                </a:solidFill>
                <a:latin typeface="Times New Roman" pitchFamily="18" charset="0"/>
                <a:cs typeface="Times New Roman" pitchFamily="18" charset="0"/>
              </a:rPr>
              <a:t>Sinh viên thực hiện:</a:t>
            </a:r>
          </a:p>
          <a:p>
            <a:pPr algn="l" eaLnBrk="1" hangingPunct="1">
              <a:lnSpc>
                <a:spcPct val="80000"/>
              </a:lnSpc>
            </a:pPr>
            <a:r>
              <a:rPr lang="vi-VN" altLang="en-US" sz="2300">
                <a:latin typeface="Times New Roman" pitchFamily="18" charset="0"/>
                <a:cs typeface="Times New Roman" pitchFamily="18" charset="0"/>
              </a:rPr>
              <a:t>Th.S.Phạm Nguyên Hoàng </a:t>
            </a:r>
            <a:r>
              <a:rPr lang="vi-VN" altLang="en-US" sz="2300" dirty="0">
                <a:latin typeface="Times New Roman" pitchFamily="18" charset="0"/>
                <a:cs typeface="Times New Roman" pitchFamily="18" charset="0"/>
              </a:rPr>
              <a:t>	</a:t>
            </a:r>
            <a:r>
              <a:rPr lang="en-US" altLang="en-US" sz="2300" dirty="0">
                <a:latin typeface="Times New Roman" pitchFamily="18" charset="0"/>
                <a:cs typeface="Times New Roman" pitchFamily="18" charset="0"/>
              </a:rPr>
              <a:t>		</a:t>
            </a:r>
            <a:r>
              <a:rPr lang="vi-VN" altLang="en-US" sz="2300" dirty="0">
                <a:latin typeface="Times New Roman" pitchFamily="18" charset="0"/>
                <a:cs typeface="Times New Roman" pitchFamily="18" charset="0"/>
              </a:rPr>
              <a:t>Huỳnh Trương Minh Quang</a:t>
            </a:r>
            <a:endParaRPr lang="en-US" altLang="en-US" sz="2300" dirty="0">
              <a:latin typeface="Times New Roman" pitchFamily="18" charset="0"/>
              <a:cs typeface="Times New Roman" pitchFamily="18"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518160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Xử lý chuyển động camera</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7791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vi-VN" sz="2400">
                <a:latin typeface="Times New Roman"/>
                <a:cs typeface="Times New Roman"/>
              </a:rPr>
              <a:t>Sử dụng phép chiếu phối cảnh</a:t>
            </a:r>
            <a:endParaRPr lang="en-US" sz="2400">
              <a:latin typeface="Times New Roman"/>
              <a:cs typeface="Times New Roman"/>
            </a:endParaRPr>
          </a:p>
          <a:p>
            <a:pPr marL="85725" algn="just">
              <a:spcAft>
                <a:spcPts val="450"/>
              </a:spcAft>
            </a:pPr>
            <a:r>
              <a:rPr lang="en-US" sz="2400">
                <a:latin typeface="Times New Roman"/>
                <a:cs typeface="Times New Roman"/>
              </a:rPr>
              <a:t>Thay đổi vị trí camera thông qua phương pháp tịnh tiến vector vị trí của camera theo hai vector, forward (theo trục xanh) cho di chuyển tới lui và right cho di chuyển trái, phải (trục đỏ)</a:t>
            </a:r>
          </a:p>
          <a:p>
            <a:pPr marL="85725" algn="just">
              <a:spcAft>
                <a:spcPts val="450"/>
              </a:spcAft>
            </a:pPr>
            <a:r>
              <a:rPr lang="en-US" sz="2400">
                <a:latin typeface="Times New Roman"/>
                <a:cs typeface="Times New Roman"/>
              </a:rPr>
              <a:t>Thay đổi góc camera bằng cách xoay góc theo nguyên lý góc Euler, với góc xoay bằng góc giữa vector góc hiện tại và vector góc (x’, y’, 0) với x’ là giá trị của con trỏ chuột theo trục Y, y’ là giá trị của con trỏ chuột theo trục X.</a:t>
            </a:r>
            <a:endParaRPr lang="en-US" sz="2400" err="1">
              <a:latin typeface="Times New Roman"/>
              <a:cs typeface="Times New Roman"/>
            </a:endParaRPr>
          </a:p>
        </p:txBody>
      </p:sp>
      <p:pic>
        <p:nvPicPr>
          <p:cNvPr id="7170" name="Picture 2" descr="What is X-axis?">
            <a:extLst>
              <a:ext uri="{FF2B5EF4-FFF2-40B4-BE49-F238E27FC236}">
                <a16:creationId xmlns:a16="http://schemas.microsoft.com/office/drawing/2014/main" id="{1CF0F6C4-1F4D-2300-126B-888779273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4210050"/>
            <a:ext cx="18415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F63FE8-28D9-1EC1-C0EE-5B6296FF7031}"/>
              </a:ext>
            </a:extLst>
          </p:cNvPr>
          <p:cNvPicPr>
            <a:picLocks noChangeAspect="1"/>
          </p:cNvPicPr>
          <p:nvPr/>
        </p:nvPicPr>
        <p:blipFill>
          <a:blip r:embed="rId3"/>
          <a:stretch>
            <a:fillRect/>
          </a:stretch>
        </p:blipFill>
        <p:spPr>
          <a:xfrm>
            <a:off x="4876800" y="4287298"/>
            <a:ext cx="2286000" cy="2055303"/>
          </a:xfrm>
          <a:prstGeom prst="rect">
            <a:avLst/>
          </a:prstGeom>
        </p:spPr>
      </p:pic>
      <p:pic>
        <p:nvPicPr>
          <p:cNvPr id="7172" name="Picture 4" descr="What Type of Perspective Should You Use? — Sketch Like an Architect">
            <a:extLst>
              <a:ext uri="{FF2B5EF4-FFF2-40B4-BE49-F238E27FC236}">
                <a16:creationId xmlns:a16="http://schemas.microsoft.com/office/drawing/2014/main" id="{4C7204A8-6034-AFF9-08C1-57583BC680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1676400"/>
            <a:ext cx="43434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17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Hiển thị các lớp</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7791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en-US" sz="2400">
                <a:latin typeface="Times New Roman"/>
                <a:cs typeface="Times New Roman"/>
              </a:rPr>
              <a:t>S</a:t>
            </a:r>
            <a:r>
              <a:rPr lang="vi-VN" sz="2400">
                <a:latin typeface="Times New Roman"/>
                <a:cs typeface="Times New Roman"/>
              </a:rPr>
              <a:t>ử dụng hai mô hình có thể kết xuất đồ họa 3D là khối lập phương và SpriteRenderer.</a:t>
            </a:r>
            <a:endParaRPr lang="en-US" sz="2400">
              <a:latin typeface="Times New Roman"/>
              <a:cs typeface="Times New Roman"/>
            </a:endParaRPr>
          </a:p>
          <a:p>
            <a:pPr marL="85725" algn="just">
              <a:spcAft>
                <a:spcPts val="450"/>
              </a:spcAft>
            </a:pPr>
            <a:r>
              <a:rPr lang="vi-VN" sz="2400">
                <a:latin typeface="Times New Roman"/>
                <a:cs typeface="Times New Roman"/>
              </a:rPr>
              <a:t>Hai mô hình trên sẽ được định nghĩa sẳn và lưu lại dưới dạng Prefab.</a:t>
            </a:r>
            <a:endParaRPr lang="en-US" sz="2400">
              <a:latin typeface="Times New Roman"/>
              <a:cs typeface="Times New Roman"/>
            </a:endParaRPr>
          </a:p>
          <a:p>
            <a:pPr marL="85725" algn="just">
              <a:spcAft>
                <a:spcPts val="450"/>
              </a:spcAft>
            </a:pPr>
            <a:r>
              <a:rPr lang="en-US" sz="2400">
                <a:latin typeface="Times New Roman"/>
                <a:cs typeface="Times New Roman"/>
              </a:rPr>
              <a:t>Dùng khối lập phương tượng trưng cho lớp, và spriterenderer sẽ dùng để chứa các hình ảnh của các lớp</a:t>
            </a:r>
          </a:p>
          <a:p>
            <a:pPr marL="85725" algn="just">
              <a:spcAft>
                <a:spcPts val="450"/>
              </a:spcAft>
            </a:pPr>
            <a:r>
              <a:rPr lang="en-US" sz="2400">
                <a:latin typeface="Times New Roman"/>
                <a:cs typeface="Times New Roman"/>
              </a:rPr>
              <a:t>Sprite là vật thể 2D có chứa texture (hình ảnh của các lớp). Để hiển thị sprite ta cần spriteRenderer như là một khung tranh</a:t>
            </a:r>
            <a:endParaRPr lang="en-US" sz="2400" err="1">
              <a:latin typeface="Times New Roman"/>
              <a:cs typeface="Times New Roman"/>
            </a:endParaRPr>
          </a:p>
        </p:txBody>
      </p:sp>
      <p:pic>
        <p:nvPicPr>
          <p:cNvPr id="4" name="Picture 3">
            <a:extLst>
              <a:ext uri="{FF2B5EF4-FFF2-40B4-BE49-F238E27FC236}">
                <a16:creationId xmlns:a16="http://schemas.microsoft.com/office/drawing/2014/main" id="{8A9D5E6A-EE1C-03C1-F350-0210E23254A8}"/>
              </a:ext>
            </a:extLst>
          </p:cNvPr>
          <p:cNvPicPr>
            <a:picLocks noChangeAspect="1"/>
          </p:cNvPicPr>
          <p:nvPr/>
        </p:nvPicPr>
        <p:blipFill>
          <a:blip r:embed="rId2"/>
          <a:stretch>
            <a:fillRect/>
          </a:stretch>
        </p:blipFill>
        <p:spPr>
          <a:xfrm>
            <a:off x="5668697" y="1447800"/>
            <a:ext cx="2725029" cy="2423404"/>
          </a:xfrm>
          <a:prstGeom prst="rect">
            <a:avLst/>
          </a:prstGeom>
        </p:spPr>
      </p:pic>
      <p:pic>
        <p:nvPicPr>
          <p:cNvPr id="6" name="Picture 5">
            <a:extLst>
              <a:ext uri="{FF2B5EF4-FFF2-40B4-BE49-F238E27FC236}">
                <a16:creationId xmlns:a16="http://schemas.microsoft.com/office/drawing/2014/main" id="{12DE7686-D103-0A2D-CAA4-14BD12D026D3}"/>
              </a:ext>
            </a:extLst>
          </p:cNvPr>
          <p:cNvPicPr>
            <a:picLocks noChangeAspect="1"/>
          </p:cNvPicPr>
          <p:nvPr/>
        </p:nvPicPr>
        <p:blipFill>
          <a:blip r:embed="rId3"/>
          <a:stretch>
            <a:fillRect/>
          </a:stretch>
        </p:blipFill>
        <p:spPr>
          <a:xfrm>
            <a:off x="5679233" y="4023772"/>
            <a:ext cx="2725028" cy="2691796"/>
          </a:xfrm>
          <a:prstGeom prst="rect">
            <a:avLst/>
          </a:prstGeom>
        </p:spPr>
      </p:pic>
    </p:spTree>
    <p:extLst>
      <p:ext uri="{BB962C8B-B14F-4D97-AF65-F5344CB8AC3E}">
        <p14:creationId xmlns:p14="http://schemas.microsoft.com/office/powerpoint/2010/main" val="38690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Hiển thị các lớp</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7791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en-US" sz="2400">
                <a:latin typeface="Times New Roman"/>
                <a:cs typeface="Times New Roman"/>
              </a:rPr>
              <a:t>Các lớp sẽ cách nhau 150 đơn vị, theo trục Z</a:t>
            </a:r>
          </a:p>
          <a:p>
            <a:pPr marL="85725" algn="just">
              <a:spcAft>
                <a:spcPts val="450"/>
              </a:spcAft>
            </a:pPr>
            <a:r>
              <a:rPr lang="en-US" sz="2400">
                <a:latin typeface="Times New Roman"/>
                <a:cs typeface="Times New Roman"/>
              </a:rPr>
              <a:t>Để dễ dàng cho mục đích quan sát ảnh, các ảnh trong các lớp sẽ được đảo ngược màu, spriteRenderer sẽ mặc định là alpha=0.2, khi trỏ chuột vào alpha sẽ bằng 1.</a:t>
            </a:r>
          </a:p>
          <a:p>
            <a:pPr marL="85725" algn="just">
              <a:spcAft>
                <a:spcPts val="450"/>
              </a:spcAft>
            </a:pPr>
            <a:r>
              <a:rPr lang="en-US" sz="2400">
                <a:latin typeface="Times New Roman"/>
                <a:cs typeface="Times New Roman"/>
              </a:rPr>
              <a:t>Các lớp nào được nhấn vào sẽ hiển thị tập các hình của lớp đó, mặc định chỉ là khối lập phương.</a:t>
            </a:r>
          </a:p>
          <a:p>
            <a:pPr marL="85725" algn="just">
              <a:spcAft>
                <a:spcPts val="450"/>
              </a:spcAft>
            </a:pPr>
            <a:endParaRPr lang="en-US" sz="2400">
              <a:latin typeface="Times New Roman"/>
              <a:cs typeface="Times New Roman"/>
            </a:endParaRPr>
          </a:p>
          <a:p>
            <a:pPr marL="85725" algn="just">
              <a:spcAft>
                <a:spcPts val="450"/>
              </a:spcAft>
            </a:pPr>
            <a:endParaRPr lang="en-US" sz="2400" err="1">
              <a:latin typeface="Times New Roman"/>
              <a:cs typeface="Times New Roman"/>
            </a:endParaRPr>
          </a:p>
        </p:txBody>
      </p:sp>
      <p:pic>
        <p:nvPicPr>
          <p:cNvPr id="11266" name="Picture 2" descr="How to Quickly Invert Colors in Photoshop Under 3 Seconds">
            <a:extLst>
              <a:ext uri="{FF2B5EF4-FFF2-40B4-BE49-F238E27FC236}">
                <a16:creationId xmlns:a16="http://schemas.microsoft.com/office/drawing/2014/main" id="{B8B6571C-B909-C0EF-950B-FD8C479C7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399" y="2829402"/>
            <a:ext cx="2741895" cy="164513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eveloping With Keras Functional API | by Aditya Mohanty |  DataDrivenInvestor">
            <a:extLst>
              <a:ext uri="{FF2B5EF4-FFF2-40B4-BE49-F238E27FC236}">
                <a16:creationId xmlns:a16="http://schemas.microsoft.com/office/drawing/2014/main" id="{BB9E2BFB-C7C2-B2C5-1F86-86DCB0C56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919" y="1323896"/>
            <a:ext cx="4278639" cy="1368733"/>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a:extLst>
              <a:ext uri="{FF2B5EF4-FFF2-40B4-BE49-F238E27FC236}">
                <a16:creationId xmlns:a16="http://schemas.microsoft.com/office/drawing/2014/main" id="{F289D13A-6B69-066F-B66B-F24D9F1C5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483" y="5575519"/>
            <a:ext cx="2196687" cy="1464458"/>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a:extLst>
              <a:ext uri="{FF2B5EF4-FFF2-40B4-BE49-F238E27FC236}">
                <a16:creationId xmlns:a16="http://schemas.microsoft.com/office/drawing/2014/main" id="{D82012F0-2330-480D-1402-6889EDEE6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4" y="5562600"/>
            <a:ext cx="2196687" cy="1464458"/>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Basic Concept - Layer Status">
            <a:extLst>
              <a:ext uri="{FF2B5EF4-FFF2-40B4-BE49-F238E27FC236}">
                <a16:creationId xmlns:a16="http://schemas.microsoft.com/office/drawing/2014/main" id="{90909B99-D3E6-6438-C557-8DAB86ED2D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2174" y="4474539"/>
            <a:ext cx="4237264" cy="238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6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4" y="3505200"/>
            <a:ext cx="9164782" cy="3352800"/>
          </a:xfrm>
        </p:spPr>
        <p:txBody>
          <a:bodyPr/>
          <a:lstStyle/>
          <a:p>
            <a:pPr algn="r"/>
            <a:r>
              <a:rPr lang="en-US" sz="8000" i="1">
                <a:solidFill>
                  <a:schemeClr val="accent5">
                    <a:lumMod val="50000"/>
                  </a:schemeClr>
                </a:solidFill>
                <a:latin typeface="Times New Roman" panose="02020603050405020304" pitchFamily="18" charset="0"/>
                <a:cs typeface="Times New Roman" panose="02020603050405020304" pitchFamily="18" charset="0"/>
              </a:rPr>
              <a:t>KẾT LUẬN</a:t>
            </a:r>
            <a:endParaRPr lang="en-US" sz="8000" i="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DF562A75-B7F2-4FDC-8912-209E9348F3AA}" type="slidenum">
              <a:rPr lang="en-US" smtClean="0"/>
              <a:pPr/>
              <a:t>13</a:t>
            </a:fld>
            <a:endParaRPr lang="en-US"/>
          </a:p>
        </p:txBody>
      </p:sp>
    </p:spTree>
    <p:extLst>
      <p:ext uri="{BB962C8B-B14F-4D97-AF65-F5344CB8AC3E}">
        <p14:creationId xmlns:p14="http://schemas.microsoft.com/office/powerpoint/2010/main" val="3919837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228600"/>
            <a:ext cx="9144000" cy="914400"/>
          </a:xfrm>
        </p:spPr>
        <p:txBody>
          <a:bodyPr/>
          <a:lstStyle/>
          <a:p>
            <a:pPr algn="ctr"/>
            <a:r>
              <a:rPr lang="en-US" dirty="0">
                <a:latin typeface="Times New Roman" pitchFamily="18" charset="0"/>
                <a:cs typeface="Times New Roman" pitchFamily="18" charset="0"/>
              </a:rPr>
              <a:t>	     </a:t>
            </a:r>
            <a:r>
              <a:rPr lang="en-US">
                <a:latin typeface="Times New Roman" pitchFamily="18" charset="0"/>
                <a:cs typeface="Times New Roman" pitchFamily="18" charset="0"/>
              </a:rPr>
              <a:t>KẾT QUẢ ĐẠT ĐƯỢC</a:t>
            </a:r>
            <a:endParaRPr lang="en-US" dirty="0">
              <a:latin typeface="Times New Roman" pitchFamily="18" charset="0"/>
              <a:cs typeface="Times New Roman" pitchFamily="18" charset="0"/>
            </a:endParaRPr>
          </a:p>
        </p:txBody>
      </p:sp>
      <p:sp>
        <p:nvSpPr>
          <p:cNvPr id="10" name="Rectangle 3"/>
          <p:cNvSpPr txBox="1">
            <a:spLocks noChangeArrowheads="1"/>
          </p:cNvSpPr>
          <p:nvPr/>
        </p:nvSpPr>
        <p:spPr bwMode="auto">
          <a:xfrm>
            <a:off x="1555" y="1447800"/>
            <a:ext cx="4875245"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900">
                <a:solidFill>
                  <a:srgbClr val="000066"/>
                </a:solidFill>
                <a:latin typeface="+mn-lt"/>
                <a:ea typeface="+mn-ea"/>
                <a:cs typeface="+mn-cs"/>
              </a:defRPr>
            </a:lvl1pPr>
            <a:lvl2pPr marL="742950" indent="-285750" algn="l" rtl="0" eaLnBrk="0" fontAlgn="base" hangingPunct="0">
              <a:spcBef>
                <a:spcPct val="20000"/>
              </a:spcBef>
              <a:spcAft>
                <a:spcPct val="0"/>
              </a:spcAft>
              <a:buChar char="–"/>
              <a:defRPr sz="2600">
                <a:solidFill>
                  <a:srgbClr val="000066"/>
                </a:solidFill>
                <a:latin typeface="+mn-lt"/>
              </a:defRPr>
            </a:lvl2pPr>
            <a:lvl3pPr marL="1143000" indent="-228600" algn="l" rtl="0" eaLnBrk="0" fontAlgn="base" hangingPunct="0">
              <a:spcBef>
                <a:spcPct val="20000"/>
              </a:spcBef>
              <a:spcAft>
                <a:spcPct val="0"/>
              </a:spcAft>
              <a:buChar char="•"/>
              <a:defRPr sz="2200">
                <a:solidFill>
                  <a:srgbClr val="000066"/>
                </a:solidFill>
                <a:latin typeface="+mn-lt"/>
              </a:defRPr>
            </a:lvl3pPr>
            <a:lvl4pPr marL="1600200" indent="-228600" algn="l" rtl="0" eaLnBrk="0" fontAlgn="base" hangingPunct="0">
              <a:spcBef>
                <a:spcPct val="20000"/>
              </a:spcBef>
              <a:spcAft>
                <a:spcPct val="0"/>
              </a:spcAft>
              <a:buChar char="–"/>
              <a:defRPr sz="2000">
                <a:solidFill>
                  <a:srgbClr val="000066"/>
                </a:solidFill>
                <a:latin typeface="+mn-lt"/>
              </a:defRPr>
            </a:lvl4pPr>
            <a:lvl5pPr marL="2057400" indent="-228600" algn="l" rtl="0" eaLnBrk="0" fontAlgn="base" hangingPunct="0">
              <a:spcBef>
                <a:spcPct val="20000"/>
              </a:spcBef>
              <a:spcAft>
                <a:spcPct val="0"/>
              </a:spcAft>
              <a:buChar char="»"/>
              <a:defRPr sz="2000">
                <a:solidFill>
                  <a:srgbClr val="000066"/>
                </a:solidFill>
                <a:latin typeface="+mn-lt"/>
              </a:defRPr>
            </a:lvl5pPr>
            <a:lvl6pPr marL="2514600" indent="-228600" algn="l" rtl="0" fontAlgn="base">
              <a:spcBef>
                <a:spcPct val="20000"/>
              </a:spcBef>
              <a:spcAft>
                <a:spcPct val="0"/>
              </a:spcAft>
              <a:buChar char="»"/>
              <a:defRPr>
                <a:solidFill>
                  <a:srgbClr val="000066"/>
                </a:solidFill>
                <a:latin typeface="+mn-lt"/>
              </a:defRPr>
            </a:lvl6pPr>
            <a:lvl7pPr marL="2971800" indent="-228600" algn="l" rtl="0" fontAlgn="base">
              <a:spcBef>
                <a:spcPct val="20000"/>
              </a:spcBef>
              <a:spcAft>
                <a:spcPct val="0"/>
              </a:spcAft>
              <a:buChar char="»"/>
              <a:defRPr>
                <a:solidFill>
                  <a:srgbClr val="000066"/>
                </a:solidFill>
                <a:latin typeface="+mn-lt"/>
              </a:defRPr>
            </a:lvl7pPr>
            <a:lvl8pPr marL="3429000" indent="-228600" algn="l" rtl="0" fontAlgn="base">
              <a:spcBef>
                <a:spcPct val="20000"/>
              </a:spcBef>
              <a:spcAft>
                <a:spcPct val="0"/>
              </a:spcAft>
              <a:buChar char="»"/>
              <a:defRPr>
                <a:solidFill>
                  <a:srgbClr val="000066"/>
                </a:solidFill>
                <a:latin typeface="+mn-lt"/>
              </a:defRPr>
            </a:lvl8pPr>
            <a:lvl9pPr marL="3886200" indent="-228600" algn="l" rtl="0" fontAlgn="base">
              <a:spcBef>
                <a:spcPct val="20000"/>
              </a:spcBef>
              <a:spcAft>
                <a:spcPct val="0"/>
              </a:spcAft>
              <a:buChar char="»"/>
              <a:defRPr>
                <a:solidFill>
                  <a:srgbClr val="000066"/>
                </a:solidFill>
                <a:latin typeface="+mn-lt"/>
              </a:defRPr>
            </a:lvl9pPr>
          </a:lstStyle>
          <a:p>
            <a:pPr marL="0" indent="0">
              <a:buNone/>
            </a:pPr>
            <a:r>
              <a:rPr lang="en-US" sz="2500">
                <a:latin typeface="Times New Roman" panose="02020603050405020304" pitchFamily="18" charset="0"/>
                <a:cs typeface="Times New Roman" panose="02020603050405020304" pitchFamily="18" charset="0"/>
              </a:rPr>
              <a:t>	Qua quá trình xây dựng ứng dụng em đã đạt được các kết quả như sau:</a:t>
            </a:r>
          </a:p>
          <a:p>
            <a:r>
              <a:rPr lang="en-US" sz="2500">
                <a:latin typeface="Times New Roman" panose="02020603050405020304" pitchFamily="18" charset="0"/>
                <a:cs typeface="Times New Roman" panose="02020603050405020304" pitchFamily="18" charset="0"/>
              </a:rPr>
              <a:t>Đã phát triển được công cụ trực quan hóa các mô hình máy học nơ ron tích chập</a:t>
            </a:r>
          </a:p>
          <a:p>
            <a:r>
              <a:rPr lang="en-US" sz="2500">
                <a:latin typeface="Times New Roman" panose="02020603050405020304" pitchFamily="18" charset="0"/>
                <a:cs typeface="Times New Roman" panose="02020603050405020304" pitchFamily="18" charset="0"/>
              </a:rPr>
              <a:t>Đọc vào các mô hình máy học được xây dựng thông qua thư viện Keras</a:t>
            </a:r>
          </a:p>
          <a:p>
            <a:r>
              <a:rPr lang="en-US" sz="2500">
                <a:latin typeface="Times New Roman" panose="02020603050405020304" pitchFamily="18" charset="0"/>
                <a:cs typeface="Times New Roman" panose="02020603050405020304" pitchFamily="18" charset="0"/>
              </a:rPr>
              <a:t>Hiển thị một cách trực quan các mô hình máy học trong không gian ba chiều</a:t>
            </a:r>
            <a:endParaRPr lang="en-US" sz="25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5ED9EA3-7D01-76BC-08AA-4004A30DCB2E}"/>
              </a:ext>
            </a:extLst>
          </p:cNvPr>
          <p:cNvPicPr>
            <a:picLocks noChangeAspect="1"/>
          </p:cNvPicPr>
          <p:nvPr/>
        </p:nvPicPr>
        <p:blipFill>
          <a:blip r:embed="rId2"/>
          <a:stretch>
            <a:fillRect/>
          </a:stretch>
        </p:blipFill>
        <p:spPr>
          <a:xfrm>
            <a:off x="5515947" y="1358589"/>
            <a:ext cx="2971800" cy="2366972"/>
          </a:xfrm>
          <a:prstGeom prst="rect">
            <a:avLst/>
          </a:prstGeom>
        </p:spPr>
      </p:pic>
      <p:pic>
        <p:nvPicPr>
          <p:cNvPr id="9" name="Picture 8">
            <a:extLst>
              <a:ext uri="{FF2B5EF4-FFF2-40B4-BE49-F238E27FC236}">
                <a16:creationId xmlns:a16="http://schemas.microsoft.com/office/drawing/2014/main" id="{A74EE634-A5A3-373E-77CD-8B34F94CA1B2}"/>
              </a:ext>
            </a:extLst>
          </p:cNvPr>
          <p:cNvPicPr>
            <a:picLocks noChangeAspect="1"/>
          </p:cNvPicPr>
          <p:nvPr/>
        </p:nvPicPr>
        <p:blipFill>
          <a:blip r:embed="rId3"/>
          <a:stretch>
            <a:fillRect/>
          </a:stretch>
        </p:blipFill>
        <p:spPr>
          <a:xfrm>
            <a:off x="5456853" y="3758218"/>
            <a:ext cx="3089988" cy="3099782"/>
          </a:xfrm>
          <a:prstGeom prst="rect">
            <a:avLst/>
          </a:prstGeom>
        </p:spPr>
      </p:pic>
    </p:spTree>
    <p:extLst>
      <p:ext uri="{BB962C8B-B14F-4D97-AF65-F5344CB8AC3E}">
        <p14:creationId xmlns:p14="http://schemas.microsoft.com/office/powerpoint/2010/main" val="373473526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228600"/>
            <a:ext cx="9144000" cy="914400"/>
          </a:xfrm>
        </p:spPr>
        <p:txBody>
          <a:bodyPr/>
          <a:lstStyle/>
          <a:p>
            <a:pPr algn="ctr"/>
            <a:r>
              <a:rPr lang="en-US">
                <a:latin typeface="Times New Roman" pitchFamily="18" charset="0"/>
                <a:cs typeface="Times New Roman" pitchFamily="18" charset="0"/>
              </a:rPr>
              <a:t>	HƯỚNG PHÁT TRIỂN</a:t>
            </a:r>
            <a:endParaRPr lang="en-US" dirty="0">
              <a:latin typeface="Times New Roman" pitchFamily="18" charset="0"/>
              <a:cs typeface="Times New Roman" pitchFamily="18" charset="0"/>
            </a:endParaRPr>
          </a:p>
        </p:txBody>
      </p:sp>
      <p:sp>
        <p:nvSpPr>
          <p:cNvPr id="10" name="Rectangle 3"/>
          <p:cNvSpPr txBox="1">
            <a:spLocks noChangeArrowheads="1"/>
          </p:cNvSpPr>
          <p:nvPr/>
        </p:nvSpPr>
        <p:spPr bwMode="auto">
          <a:xfrm>
            <a:off x="0" y="1524000"/>
            <a:ext cx="4876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900">
                <a:solidFill>
                  <a:srgbClr val="000066"/>
                </a:solidFill>
                <a:latin typeface="+mn-lt"/>
                <a:ea typeface="+mn-ea"/>
                <a:cs typeface="+mn-cs"/>
              </a:defRPr>
            </a:lvl1pPr>
            <a:lvl2pPr marL="742950" indent="-285750" algn="l" rtl="0" eaLnBrk="0" fontAlgn="base" hangingPunct="0">
              <a:spcBef>
                <a:spcPct val="20000"/>
              </a:spcBef>
              <a:spcAft>
                <a:spcPct val="0"/>
              </a:spcAft>
              <a:buChar char="–"/>
              <a:defRPr sz="2600">
                <a:solidFill>
                  <a:srgbClr val="000066"/>
                </a:solidFill>
                <a:latin typeface="+mn-lt"/>
              </a:defRPr>
            </a:lvl2pPr>
            <a:lvl3pPr marL="1143000" indent="-228600" algn="l" rtl="0" eaLnBrk="0" fontAlgn="base" hangingPunct="0">
              <a:spcBef>
                <a:spcPct val="20000"/>
              </a:spcBef>
              <a:spcAft>
                <a:spcPct val="0"/>
              </a:spcAft>
              <a:buChar char="•"/>
              <a:defRPr sz="2200">
                <a:solidFill>
                  <a:srgbClr val="000066"/>
                </a:solidFill>
                <a:latin typeface="+mn-lt"/>
              </a:defRPr>
            </a:lvl3pPr>
            <a:lvl4pPr marL="1600200" indent="-228600" algn="l" rtl="0" eaLnBrk="0" fontAlgn="base" hangingPunct="0">
              <a:spcBef>
                <a:spcPct val="20000"/>
              </a:spcBef>
              <a:spcAft>
                <a:spcPct val="0"/>
              </a:spcAft>
              <a:buChar char="–"/>
              <a:defRPr sz="2000">
                <a:solidFill>
                  <a:srgbClr val="000066"/>
                </a:solidFill>
                <a:latin typeface="+mn-lt"/>
              </a:defRPr>
            </a:lvl4pPr>
            <a:lvl5pPr marL="2057400" indent="-228600" algn="l" rtl="0" eaLnBrk="0" fontAlgn="base" hangingPunct="0">
              <a:spcBef>
                <a:spcPct val="20000"/>
              </a:spcBef>
              <a:spcAft>
                <a:spcPct val="0"/>
              </a:spcAft>
              <a:buChar char="»"/>
              <a:defRPr sz="2000">
                <a:solidFill>
                  <a:srgbClr val="000066"/>
                </a:solidFill>
                <a:latin typeface="+mn-lt"/>
              </a:defRPr>
            </a:lvl5pPr>
            <a:lvl6pPr marL="2514600" indent="-228600" algn="l" rtl="0" fontAlgn="base">
              <a:spcBef>
                <a:spcPct val="20000"/>
              </a:spcBef>
              <a:spcAft>
                <a:spcPct val="0"/>
              </a:spcAft>
              <a:buChar char="»"/>
              <a:defRPr>
                <a:solidFill>
                  <a:srgbClr val="000066"/>
                </a:solidFill>
                <a:latin typeface="+mn-lt"/>
              </a:defRPr>
            </a:lvl6pPr>
            <a:lvl7pPr marL="2971800" indent="-228600" algn="l" rtl="0" fontAlgn="base">
              <a:spcBef>
                <a:spcPct val="20000"/>
              </a:spcBef>
              <a:spcAft>
                <a:spcPct val="0"/>
              </a:spcAft>
              <a:buChar char="»"/>
              <a:defRPr>
                <a:solidFill>
                  <a:srgbClr val="000066"/>
                </a:solidFill>
                <a:latin typeface="+mn-lt"/>
              </a:defRPr>
            </a:lvl7pPr>
            <a:lvl8pPr marL="3429000" indent="-228600" algn="l" rtl="0" fontAlgn="base">
              <a:spcBef>
                <a:spcPct val="20000"/>
              </a:spcBef>
              <a:spcAft>
                <a:spcPct val="0"/>
              </a:spcAft>
              <a:buChar char="»"/>
              <a:defRPr>
                <a:solidFill>
                  <a:srgbClr val="000066"/>
                </a:solidFill>
                <a:latin typeface="+mn-lt"/>
              </a:defRPr>
            </a:lvl8pPr>
            <a:lvl9pPr marL="3886200" indent="-228600" algn="l" rtl="0" fontAlgn="base">
              <a:spcBef>
                <a:spcPct val="20000"/>
              </a:spcBef>
              <a:spcAft>
                <a:spcPct val="0"/>
              </a:spcAft>
              <a:buChar char="»"/>
              <a:defRPr>
                <a:solidFill>
                  <a:srgbClr val="000066"/>
                </a:solidFill>
                <a:latin typeface="+mn-lt"/>
              </a:defRPr>
            </a:lvl9pPr>
          </a:lstStyle>
          <a:p>
            <a:pPr marL="0" indent="0">
              <a:lnSpc>
                <a:spcPct val="150000"/>
              </a:lnSpc>
              <a:buNone/>
            </a:pPr>
            <a:r>
              <a:rPr lang="en-US" sz="2400">
                <a:latin typeface="Times New Roman" panose="02020603050405020304" pitchFamily="18" charset="0"/>
                <a:cs typeface="Times New Roman" panose="02020603050405020304" pitchFamily="18" charset="0"/>
              </a:rPr>
              <a:t>Sau khi hoàn thành đề tài em có mong muốn sẽ cập nhật và phát triển ứng dụng tốt hơn trong tương lai như sau:</a:t>
            </a:r>
          </a:p>
          <a:p>
            <a:pPr>
              <a:lnSpc>
                <a:spcPct val="150000"/>
              </a:lnSpc>
            </a:pPr>
            <a:r>
              <a:rPr lang="en-US" sz="2400">
                <a:latin typeface="Times New Roman" panose="02020603050405020304" pitchFamily="18" charset="0"/>
                <a:cs typeface="Times New Roman" panose="02020603050405020304" pitchFamily="18" charset="0"/>
              </a:rPr>
              <a:t>Ứng dụng sẽ đọc được nhiều định dạng mô hình máy học</a:t>
            </a:r>
          </a:p>
          <a:p>
            <a:pPr>
              <a:lnSpc>
                <a:spcPct val="150000"/>
              </a:lnSpc>
            </a:pPr>
            <a:r>
              <a:rPr lang="en-US" sz="2400">
                <a:latin typeface="Times New Roman" panose="02020603050405020304" pitchFamily="18" charset="0"/>
                <a:cs typeface="Times New Roman" panose="02020603050405020304" pitchFamily="18" charset="0"/>
              </a:rPr>
              <a:t>Thêm tính năng tạo mô hình máy học bằng cách kéo thả</a:t>
            </a:r>
          </a:p>
          <a:p>
            <a:pPr>
              <a:lnSpc>
                <a:spcPct val="150000"/>
              </a:lnSpc>
            </a:pPr>
            <a:r>
              <a:rPr lang="en-US" sz="2400">
                <a:latin typeface="Times New Roman" panose="02020603050405020304" pitchFamily="18" charset="0"/>
                <a:cs typeface="Times New Roman" panose="02020603050405020304" pitchFamily="18" charset="0"/>
              </a:rPr>
              <a:t>Trực quan hóa bằng công nghệ thực tế ảo</a:t>
            </a:r>
            <a:endParaRPr lang="en-US" sz="24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22FDC015-D6C8-0912-5056-A34F6D2A5B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1" y="3927418"/>
            <a:ext cx="4173796" cy="29462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C03897-F51B-216C-7AFE-D42BCC21397B}"/>
              </a:ext>
            </a:extLst>
          </p:cNvPr>
          <p:cNvPicPr>
            <a:picLocks noChangeAspect="1"/>
          </p:cNvPicPr>
          <p:nvPr/>
        </p:nvPicPr>
        <p:blipFill>
          <a:blip r:embed="rId3"/>
          <a:stretch>
            <a:fillRect/>
          </a:stretch>
        </p:blipFill>
        <p:spPr>
          <a:xfrm>
            <a:off x="4795097" y="1421188"/>
            <a:ext cx="4324021" cy="2506230"/>
          </a:xfrm>
          <a:prstGeom prst="rect">
            <a:avLst/>
          </a:prstGeom>
        </p:spPr>
      </p:pic>
    </p:spTree>
    <p:extLst>
      <p:ext uri="{BB962C8B-B14F-4D97-AF65-F5344CB8AC3E}">
        <p14:creationId xmlns:p14="http://schemas.microsoft.com/office/powerpoint/2010/main" val="193107373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4" y="1143000"/>
            <a:ext cx="9164782" cy="5715000"/>
          </a:xfrm>
        </p:spPr>
        <p:txBody>
          <a:bodyPr/>
          <a:lstStyle/>
          <a:p>
            <a:pPr algn="ctr"/>
            <a:r>
              <a:rPr lang="en-US" sz="8000" i="1">
                <a:solidFill>
                  <a:schemeClr val="accent5">
                    <a:lumMod val="50000"/>
                  </a:schemeClr>
                </a:solidFill>
                <a:latin typeface="Times New Roman" panose="02020603050405020304" pitchFamily="18" charset="0"/>
                <a:cs typeface="Times New Roman" panose="02020603050405020304" pitchFamily="18" charset="0"/>
              </a:rPr>
              <a:t>DEMO</a:t>
            </a:r>
            <a:endParaRPr lang="en-US" sz="8000" i="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DF562A75-B7F2-4FDC-8912-209E9348F3AA}" type="slidenum">
              <a:rPr lang="en-US" smtClean="0"/>
              <a:pPr/>
              <a:t>16</a:t>
            </a:fld>
            <a:endParaRPr lang="en-US"/>
          </a:p>
        </p:txBody>
      </p:sp>
    </p:spTree>
    <p:extLst>
      <p:ext uri="{BB962C8B-B14F-4D97-AF65-F5344CB8AC3E}">
        <p14:creationId xmlns:p14="http://schemas.microsoft.com/office/powerpoint/2010/main" val="4063031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67600" y="13381"/>
            <a:ext cx="1485900" cy="4231407"/>
          </a:xfrm>
        </p:spPr>
        <p:txBody>
          <a:bodyPr vert="vert"/>
          <a:lstStyle/>
          <a:p>
            <a:r>
              <a:rPr lang="en-US"/>
              <a:t>THẢO LUẬN</a:t>
            </a:r>
            <a:endParaRPr lang="vi-VN"/>
          </a:p>
        </p:txBody>
      </p:sp>
      <p:sp>
        <p:nvSpPr>
          <p:cNvPr id="3" name="Content Placeholder 2"/>
          <p:cNvSpPr>
            <a:spLocks noGrp="1"/>
          </p:cNvSpPr>
          <p:nvPr>
            <p:ph idx="4294967295"/>
          </p:nvPr>
        </p:nvSpPr>
        <p:spPr>
          <a:xfrm>
            <a:off x="914400" y="-914400"/>
            <a:ext cx="8229600" cy="7239000"/>
          </a:xfrm>
        </p:spPr>
        <p:txBody>
          <a:bodyPr/>
          <a:lstStyle/>
          <a:p>
            <a:pPr algn="ctr">
              <a:buFontTx/>
              <a:buNone/>
            </a:pPr>
            <a:r>
              <a:rPr lang="en-US" sz="3200" b="1">
                <a:solidFill>
                  <a:srgbClr val="00B050"/>
                </a:solidFill>
                <a:latin typeface="Times New Roman" pitchFamily="18" charset="0"/>
                <a:cs typeface="Times New Roman" pitchFamily="18" charset="0"/>
              </a:rPr>
              <a:t>Cám ơn thầy và các bạn lắng nghe</a:t>
            </a: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447800"/>
            <a:ext cx="4954588" cy="4137081"/>
          </a:xfrm>
          <a:prstGeom prst="rect">
            <a:avLst/>
          </a:prstGeom>
        </p:spPr>
      </p:pic>
      <p:sp>
        <p:nvSpPr>
          <p:cNvPr id="7" name="Title 4"/>
          <p:cNvSpPr txBox="1">
            <a:spLocks/>
          </p:cNvSpPr>
          <p:nvPr/>
        </p:nvSpPr>
        <p:spPr bwMode="auto">
          <a:xfrm rot="10800000">
            <a:off x="229394" y="2359893"/>
            <a:ext cx="1485900" cy="4231407"/>
          </a:xfrm>
          <a:prstGeom prst="rect">
            <a:avLst/>
          </a:prstGeom>
          <a:noFill/>
          <a:ln w="9525">
            <a:noFill/>
            <a:miter lim="800000"/>
            <a:headEnd/>
            <a:tailEnd/>
          </a:ln>
        </p:spPr>
        <p:txBody>
          <a:bodyPr vert="vert"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996633"/>
                </a:solidFill>
                <a:latin typeface="+mj-lt"/>
                <a:ea typeface="+mj-ea"/>
                <a:cs typeface="+mj-cs"/>
              </a:defRPr>
            </a:lvl1pPr>
            <a:lvl2pPr algn="l" rtl="0" eaLnBrk="0" fontAlgn="base" hangingPunct="0">
              <a:spcBef>
                <a:spcPct val="0"/>
              </a:spcBef>
              <a:spcAft>
                <a:spcPct val="0"/>
              </a:spcAft>
              <a:defRPr sz="3200" b="1">
                <a:solidFill>
                  <a:srgbClr val="996633"/>
                </a:solidFill>
                <a:latin typeface="Arial" charset="0"/>
              </a:defRPr>
            </a:lvl2pPr>
            <a:lvl3pPr algn="l" rtl="0" eaLnBrk="0" fontAlgn="base" hangingPunct="0">
              <a:spcBef>
                <a:spcPct val="0"/>
              </a:spcBef>
              <a:spcAft>
                <a:spcPct val="0"/>
              </a:spcAft>
              <a:defRPr sz="3200" b="1">
                <a:solidFill>
                  <a:srgbClr val="996633"/>
                </a:solidFill>
                <a:latin typeface="Arial" charset="0"/>
              </a:defRPr>
            </a:lvl3pPr>
            <a:lvl4pPr algn="l" rtl="0" eaLnBrk="0" fontAlgn="base" hangingPunct="0">
              <a:spcBef>
                <a:spcPct val="0"/>
              </a:spcBef>
              <a:spcAft>
                <a:spcPct val="0"/>
              </a:spcAft>
              <a:defRPr sz="3200" b="1">
                <a:solidFill>
                  <a:srgbClr val="996633"/>
                </a:solidFill>
                <a:latin typeface="Arial" charset="0"/>
              </a:defRPr>
            </a:lvl4pPr>
            <a:lvl5pPr algn="l" rtl="0" eaLnBrk="0" fontAlgn="base" hangingPunct="0">
              <a:spcBef>
                <a:spcPct val="0"/>
              </a:spcBef>
              <a:spcAft>
                <a:spcPct val="0"/>
              </a:spcAft>
              <a:defRPr sz="3200" b="1">
                <a:solidFill>
                  <a:srgbClr val="996633"/>
                </a:solidFill>
                <a:latin typeface="Arial" charset="0"/>
              </a:defRPr>
            </a:lvl5pPr>
            <a:lvl6pPr marL="457200" algn="l" rtl="0" fontAlgn="base">
              <a:spcBef>
                <a:spcPct val="0"/>
              </a:spcBef>
              <a:spcAft>
                <a:spcPct val="0"/>
              </a:spcAft>
              <a:defRPr sz="3200" b="1">
                <a:solidFill>
                  <a:srgbClr val="996633"/>
                </a:solidFill>
                <a:latin typeface="Arial" charset="0"/>
              </a:defRPr>
            </a:lvl6pPr>
            <a:lvl7pPr marL="914400" algn="l" rtl="0" fontAlgn="base">
              <a:spcBef>
                <a:spcPct val="0"/>
              </a:spcBef>
              <a:spcAft>
                <a:spcPct val="0"/>
              </a:spcAft>
              <a:defRPr sz="3200" b="1">
                <a:solidFill>
                  <a:srgbClr val="996633"/>
                </a:solidFill>
                <a:latin typeface="Arial" charset="0"/>
              </a:defRPr>
            </a:lvl7pPr>
            <a:lvl8pPr marL="1371600" algn="l" rtl="0" fontAlgn="base">
              <a:spcBef>
                <a:spcPct val="0"/>
              </a:spcBef>
              <a:spcAft>
                <a:spcPct val="0"/>
              </a:spcAft>
              <a:defRPr sz="3200" b="1">
                <a:solidFill>
                  <a:srgbClr val="996633"/>
                </a:solidFill>
                <a:latin typeface="Arial" charset="0"/>
              </a:defRPr>
            </a:lvl8pPr>
            <a:lvl9pPr marL="1828800" algn="l" rtl="0" fontAlgn="base">
              <a:spcBef>
                <a:spcPct val="0"/>
              </a:spcBef>
              <a:spcAft>
                <a:spcPct val="0"/>
              </a:spcAft>
              <a:defRPr sz="3200" b="1">
                <a:solidFill>
                  <a:srgbClr val="996633"/>
                </a:solidFill>
                <a:latin typeface="Arial" charset="0"/>
              </a:defRPr>
            </a:lvl9pPr>
          </a:lstStyle>
          <a:p>
            <a:r>
              <a:rPr lang="en-US" kern="0"/>
              <a:t>THẢO LUẬN</a:t>
            </a:r>
            <a:endParaRPr lang="vi-VN" ker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0"/>
                            </p:stCondLst>
                            <p:childTnLst>
                              <p:par>
                                <p:cTn id="10" presetID="2" presetClass="entr" presetSubtype="4"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6"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P spid="7"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a neural network? A computer scientist explains">
            <a:extLst>
              <a:ext uri="{FF2B5EF4-FFF2-40B4-BE49-F238E27FC236}">
                <a16:creationId xmlns:a16="http://schemas.microsoft.com/office/drawing/2014/main" id="{2D9B8044-E6C1-1356-F47C-E7DC41463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81" b="28661"/>
          <a:stretch/>
        </p:blipFill>
        <p:spPr bwMode="auto">
          <a:xfrm>
            <a:off x="20" y="10"/>
            <a:ext cx="9143980" cy="4465973"/>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Rounded Corners 103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Title 1">
            <a:extLst>
              <a:ext uri="{FF2B5EF4-FFF2-40B4-BE49-F238E27FC236}">
                <a16:creationId xmlns:a16="http://schemas.microsoft.com/office/drawing/2014/main" id="{6691C1C3-0677-4054-A61C-343ADBACD29A}"/>
              </a:ext>
            </a:extLst>
          </p:cNvPr>
          <p:cNvSpPr>
            <a:spLocks noGrp="1"/>
          </p:cNvSpPr>
          <p:nvPr>
            <p:ph type="title"/>
          </p:nvPr>
        </p:nvSpPr>
        <p:spPr>
          <a:xfrm>
            <a:off x="425196" y="4203278"/>
            <a:ext cx="6417894" cy="536063"/>
          </a:xfrm>
        </p:spPr>
        <p:txBody>
          <a:bodyPr>
            <a:normAutofit/>
          </a:bodyPr>
          <a:lstStyle/>
          <a:p>
            <a:r>
              <a:rPr lang="en-US" sz="2400" b="1">
                <a:solidFill>
                  <a:schemeClr val="bg1"/>
                </a:solidFill>
                <a:latin typeface="Times New Roman"/>
                <a:cs typeface="Calibri Light"/>
              </a:rPr>
              <a:t>Nội dung chính</a:t>
            </a:r>
          </a:p>
        </p:txBody>
      </p:sp>
      <p:sp>
        <p:nvSpPr>
          <p:cNvPr id="6" name="Title 1">
            <a:extLst>
              <a:ext uri="{FF2B5EF4-FFF2-40B4-BE49-F238E27FC236}">
                <a16:creationId xmlns:a16="http://schemas.microsoft.com/office/drawing/2014/main" id="{DA641AB5-E9B1-A7C5-542B-57EEC4B0857F}"/>
              </a:ext>
            </a:extLst>
          </p:cNvPr>
          <p:cNvSpPr txBox="1">
            <a:spLocks/>
          </p:cNvSpPr>
          <p:nvPr/>
        </p:nvSpPr>
        <p:spPr>
          <a:xfrm>
            <a:off x="72714" y="5360923"/>
            <a:ext cx="2586626" cy="375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err="1">
                <a:latin typeface="Times New Roman"/>
                <a:cs typeface="Calibri Light"/>
              </a:rPr>
              <a:t>Vấn</a:t>
            </a:r>
            <a:r>
              <a:rPr lang="en-US" sz="2400">
                <a:latin typeface="Times New Roman"/>
                <a:cs typeface="Calibri Light"/>
              </a:rPr>
              <a:t> </a:t>
            </a:r>
            <a:r>
              <a:rPr lang="en-US" sz="2400" err="1">
                <a:latin typeface="Times New Roman"/>
                <a:cs typeface="Calibri Light"/>
              </a:rPr>
              <a:t>đề</a:t>
            </a:r>
            <a:r>
              <a:rPr lang="en-US" sz="2400">
                <a:latin typeface="Times New Roman"/>
                <a:cs typeface="Calibri Light"/>
              </a:rPr>
              <a:t> </a:t>
            </a:r>
            <a:r>
              <a:rPr lang="en-US" sz="2400" err="1">
                <a:latin typeface="Times New Roman"/>
                <a:cs typeface="Calibri Light"/>
              </a:rPr>
              <a:t>nghiên</a:t>
            </a:r>
            <a:r>
              <a:rPr lang="en-US" sz="2400">
                <a:latin typeface="Times New Roman"/>
                <a:cs typeface="Calibri Light"/>
              </a:rPr>
              <a:t> </a:t>
            </a:r>
            <a:r>
              <a:rPr lang="en-US" sz="2400" err="1">
                <a:latin typeface="Times New Roman"/>
                <a:cs typeface="Calibri Light"/>
              </a:rPr>
              <a:t>cứu</a:t>
            </a:r>
          </a:p>
        </p:txBody>
      </p:sp>
      <p:pic>
        <p:nvPicPr>
          <p:cNvPr id="7" name="Graphic 18" descr="Customer review with solid fill">
            <a:extLst>
              <a:ext uri="{FF2B5EF4-FFF2-40B4-BE49-F238E27FC236}">
                <a16:creationId xmlns:a16="http://schemas.microsoft.com/office/drawing/2014/main" id="{9EF640FB-DDE4-F95D-CD17-5E75A53744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459" y="4899971"/>
            <a:ext cx="450938" cy="450938"/>
          </a:xfrm>
          <a:prstGeom prst="rect">
            <a:avLst/>
          </a:prstGeom>
        </p:spPr>
      </p:pic>
      <p:pic>
        <p:nvPicPr>
          <p:cNvPr id="8" name="Graphic 19" descr="Heart organ with solid fill">
            <a:extLst>
              <a:ext uri="{FF2B5EF4-FFF2-40B4-BE49-F238E27FC236}">
                <a16:creationId xmlns:a16="http://schemas.microsoft.com/office/drawing/2014/main" id="{63093600-2486-360C-04D8-32B04FD9F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6633" y="4889078"/>
            <a:ext cx="443108" cy="450938"/>
          </a:xfrm>
          <a:prstGeom prst="rect">
            <a:avLst/>
          </a:prstGeom>
        </p:spPr>
      </p:pic>
      <p:pic>
        <p:nvPicPr>
          <p:cNvPr id="9" name="Graphic 20" descr="Single gear with solid fill">
            <a:extLst>
              <a:ext uri="{FF2B5EF4-FFF2-40B4-BE49-F238E27FC236}">
                <a16:creationId xmlns:a16="http://schemas.microsoft.com/office/drawing/2014/main" id="{ED46B78C-DC7A-2C3A-CE40-C9E0545935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4430" y="5614364"/>
            <a:ext cx="521396" cy="521396"/>
          </a:xfrm>
          <a:prstGeom prst="rect">
            <a:avLst/>
          </a:prstGeom>
        </p:spPr>
      </p:pic>
      <p:pic>
        <p:nvPicPr>
          <p:cNvPr id="10" name="Graphic 21" descr="Venn diagram with solid fill">
            <a:extLst>
              <a:ext uri="{FF2B5EF4-FFF2-40B4-BE49-F238E27FC236}">
                <a16:creationId xmlns:a16="http://schemas.microsoft.com/office/drawing/2014/main" id="{DED93D17-3F61-A43C-33F8-2764DB0AE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5685346"/>
            <a:ext cx="529225" cy="521396"/>
          </a:xfrm>
          <a:prstGeom prst="rect">
            <a:avLst/>
          </a:prstGeom>
        </p:spPr>
      </p:pic>
      <p:sp>
        <p:nvSpPr>
          <p:cNvPr id="12" name="Title 1">
            <a:extLst>
              <a:ext uri="{FF2B5EF4-FFF2-40B4-BE49-F238E27FC236}">
                <a16:creationId xmlns:a16="http://schemas.microsoft.com/office/drawing/2014/main" id="{82AF36C2-25DD-AE9B-986D-F749F6A1B71D}"/>
              </a:ext>
            </a:extLst>
          </p:cNvPr>
          <p:cNvSpPr txBox="1">
            <a:spLocks/>
          </p:cNvSpPr>
          <p:nvPr/>
        </p:nvSpPr>
        <p:spPr>
          <a:xfrm>
            <a:off x="6686941" y="5428318"/>
            <a:ext cx="2711885" cy="375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latin typeface="Times New Roman"/>
                <a:cs typeface="Calibri Light"/>
              </a:rPr>
              <a:t>Demo</a:t>
            </a:r>
            <a:endParaRPr lang="en-US" sz="2400" dirty="0" err="1">
              <a:latin typeface="Times New Roman"/>
              <a:cs typeface="Calibri Light"/>
            </a:endParaRPr>
          </a:p>
        </p:txBody>
      </p:sp>
      <p:sp>
        <p:nvSpPr>
          <p:cNvPr id="14" name="Title 1">
            <a:extLst>
              <a:ext uri="{FF2B5EF4-FFF2-40B4-BE49-F238E27FC236}">
                <a16:creationId xmlns:a16="http://schemas.microsoft.com/office/drawing/2014/main" id="{C4FC7473-2B24-134E-A5FA-D814ED2DD0EE}"/>
              </a:ext>
            </a:extLst>
          </p:cNvPr>
          <p:cNvSpPr txBox="1">
            <a:spLocks/>
          </p:cNvSpPr>
          <p:nvPr/>
        </p:nvSpPr>
        <p:spPr>
          <a:xfrm>
            <a:off x="4567771" y="6200575"/>
            <a:ext cx="2586626" cy="375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err="1">
                <a:latin typeface="Times New Roman"/>
                <a:cs typeface="Calibri Light"/>
              </a:rPr>
              <a:t>Kết</a:t>
            </a:r>
            <a:r>
              <a:rPr lang="en-US" sz="2400">
                <a:latin typeface="Times New Roman"/>
                <a:cs typeface="Calibri Light"/>
              </a:rPr>
              <a:t> </a:t>
            </a:r>
            <a:r>
              <a:rPr lang="en-US" sz="2400" err="1">
                <a:latin typeface="Times New Roman"/>
                <a:cs typeface="Calibri Light"/>
              </a:rPr>
              <a:t>quả</a:t>
            </a:r>
            <a:r>
              <a:rPr lang="en-US" sz="2400">
                <a:latin typeface="Times New Roman"/>
                <a:cs typeface="Calibri Light"/>
              </a:rPr>
              <a:t> và hướng phát triển</a:t>
            </a:r>
            <a:endParaRPr lang="en-US" sz="3300" err="1"/>
          </a:p>
        </p:txBody>
      </p:sp>
      <p:sp>
        <p:nvSpPr>
          <p:cNvPr id="17" name="Title 1">
            <a:extLst>
              <a:ext uri="{FF2B5EF4-FFF2-40B4-BE49-F238E27FC236}">
                <a16:creationId xmlns:a16="http://schemas.microsoft.com/office/drawing/2014/main" id="{3E7899FB-2684-49C1-96F5-B7483EA3A8E9}"/>
              </a:ext>
            </a:extLst>
          </p:cNvPr>
          <p:cNvSpPr txBox="1">
            <a:spLocks/>
          </p:cNvSpPr>
          <p:nvPr/>
        </p:nvSpPr>
        <p:spPr>
          <a:xfrm>
            <a:off x="2062566" y="6130116"/>
            <a:ext cx="2586626" cy="375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err="1">
                <a:latin typeface="Times New Roman"/>
                <a:cs typeface="Calibri Light"/>
              </a:rPr>
              <a:t>Giải</a:t>
            </a:r>
            <a:r>
              <a:rPr lang="en-US" sz="2400">
                <a:latin typeface="Times New Roman"/>
                <a:cs typeface="Calibri Light"/>
              </a:rPr>
              <a:t> </a:t>
            </a:r>
            <a:r>
              <a:rPr lang="en-US" sz="2400" err="1">
                <a:latin typeface="Times New Roman"/>
                <a:cs typeface="Calibri Light"/>
              </a:rPr>
              <a:t>pháp</a:t>
            </a:r>
          </a:p>
        </p:txBody>
      </p:sp>
    </p:spTree>
    <p:extLst>
      <p:ext uri="{BB962C8B-B14F-4D97-AF65-F5344CB8AC3E}">
        <p14:creationId xmlns:p14="http://schemas.microsoft.com/office/powerpoint/2010/main" val="3770392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laser&#10;&#10;Description automatically generated">
            <a:extLst>
              <a:ext uri="{FF2B5EF4-FFF2-40B4-BE49-F238E27FC236}">
                <a16:creationId xmlns:a16="http://schemas.microsoft.com/office/drawing/2014/main" id="{5B9B24C2-3AF0-4E17-866C-2249AE9A22D5}"/>
              </a:ext>
            </a:extLst>
          </p:cNvPr>
          <p:cNvPicPr>
            <a:picLocks noChangeAspect="1"/>
          </p:cNvPicPr>
          <p:nvPr/>
        </p:nvPicPr>
        <p:blipFill rotWithShape="1">
          <a:blip r:embed="rId2"/>
          <a:srcRect l="21976" r="3024"/>
          <a:stretch/>
        </p:blipFill>
        <p:spPr>
          <a:xfrm>
            <a:off x="20" y="10"/>
            <a:ext cx="9143980" cy="6857990"/>
          </a:xfrm>
          <a:prstGeom prst="rect">
            <a:avLst/>
          </a:prstGeom>
        </p:spPr>
      </p:pic>
      <p:sp>
        <p:nvSpPr>
          <p:cNvPr id="54" name="Rectangle 5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48">
            <a:extLst>
              <a:ext uri="{FF2B5EF4-FFF2-40B4-BE49-F238E27FC236}">
                <a16:creationId xmlns:a16="http://schemas.microsoft.com/office/drawing/2014/main" id="{6951244E-EB43-4313-AD35-0A3FCC021CC1}"/>
              </a:ext>
            </a:extLst>
          </p:cNvPr>
          <p:cNvSpPr>
            <a:spLocks noGrp="1"/>
          </p:cNvSpPr>
          <p:nvPr>
            <p:ph type="title"/>
          </p:nvPr>
        </p:nvSpPr>
        <p:spPr>
          <a:xfrm>
            <a:off x="392906" y="5317240"/>
            <a:ext cx="8408194" cy="744836"/>
          </a:xfrm>
        </p:spPr>
        <p:txBody>
          <a:bodyPr vert="horz" lIns="91440" tIns="45720" rIns="91440" bIns="45720" numCol="1" rtlCol="0" anchor="ctr" anchorCtr="0" compatLnSpc="1">
            <a:prstTxWarp prst="textNoShape">
              <a:avLst/>
            </a:prstTxWarp>
            <a:normAutofit/>
          </a:bodyPr>
          <a:lstStyle/>
          <a:p>
            <a:pPr algn="ctr" eaLnBrk="1" hangingPunct="1">
              <a:lnSpc>
                <a:spcPct val="90000"/>
              </a:lnSpc>
            </a:pPr>
            <a:r>
              <a:rPr lang="en-US" sz="3100" kern="1200">
                <a:solidFill>
                  <a:schemeClr val="tx1">
                    <a:lumMod val="85000"/>
                    <a:lumOff val="15000"/>
                  </a:schemeClr>
                </a:solidFill>
              </a:rPr>
              <a:t>Vấn đề nghiên cứu</a:t>
            </a:r>
          </a:p>
        </p:txBody>
      </p:sp>
      <p:cxnSp>
        <p:nvCxnSpPr>
          <p:cNvPr id="56" name="Straight Connector 5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721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dirty="0" err="1">
                <a:solidFill>
                  <a:schemeClr val="accent6"/>
                </a:solidFill>
                <a:latin typeface="Times New Roman"/>
                <a:cs typeface="Times New Roman"/>
              </a:rPr>
              <a:t>Vấn</a:t>
            </a:r>
            <a:r>
              <a:rPr lang="en-US" dirty="0">
                <a:solidFill>
                  <a:schemeClr val="accent6"/>
                </a:solidFill>
                <a:latin typeface="Times New Roman"/>
                <a:cs typeface="Times New Roman"/>
              </a:rPr>
              <a:t> </a:t>
            </a:r>
            <a:r>
              <a:rPr lang="en-US" dirty="0" err="1">
                <a:solidFill>
                  <a:schemeClr val="accent6"/>
                </a:solidFill>
                <a:latin typeface="Times New Roman"/>
                <a:cs typeface="Times New Roman"/>
              </a:rPr>
              <a:t>đề</a:t>
            </a:r>
            <a:r>
              <a:rPr lang="en-US" dirty="0">
                <a:solidFill>
                  <a:schemeClr val="accent6"/>
                </a:solidFill>
                <a:latin typeface="Times New Roman"/>
                <a:cs typeface="Times New Roman"/>
              </a:rPr>
              <a:t> </a:t>
            </a:r>
            <a:r>
              <a:rPr lang="en-US" dirty="0" err="1">
                <a:solidFill>
                  <a:schemeClr val="accent6"/>
                </a:solidFill>
                <a:latin typeface="Times New Roman"/>
                <a:cs typeface="Times New Roman"/>
              </a:rPr>
              <a:t>nghiên</a:t>
            </a:r>
            <a:r>
              <a:rPr lang="en-US" dirty="0">
                <a:solidFill>
                  <a:schemeClr val="accent6"/>
                </a:solidFill>
                <a:latin typeface="Times New Roman"/>
                <a:cs typeface="Times New Roman"/>
              </a:rPr>
              <a:t> </a:t>
            </a:r>
            <a:r>
              <a:rPr lang="en-US" dirty="0" err="1">
                <a:solidFill>
                  <a:schemeClr val="accent6"/>
                </a:solidFill>
                <a:latin typeface="Times New Roman"/>
                <a:cs typeface="Times New Roman"/>
              </a:rPr>
              <a:t>cứu</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7791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en-US" sz="2400">
                <a:latin typeface="Times New Roman"/>
                <a:cs typeface="Times New Roman"/>
              </a:rPr>
              <a:t>Trong lĩnh vực nghiên cứu máy học, mạng nơ ron nhân tạo là mô hình xử lý dữ liệu như nơ ron thần kinh người</a:t>
            </a:r>
          </a:p>
          <a:p>
            <a:pPr marL="85725" algn="just">
              <a:spcAft>
                <a:spcPts val="450"/>
              </a:spcAft>
            </a:pPr>
            <a:r>
              <a:rPr lang="en-US" sz="2400">
                <a:latin typeface="Times New Roman"/>
                <a:cs typeface="Times New Roman"/>
              </a:rPr>
              <a:t>Mạng nơ ron rất có ích trong đời sống hiện nay. Nhưng mạng nơ ron có độ phức tạp lớn trong tính toán</a:t>
            </a:r>
          </a:p>
          <a:p>
            <a:pPr marL="85725" algn="just">
              <a:spcAft>
                <a:spcPts val="450"/>
              </a:spcAft>
            </a:pPr>
            <a:r>
              <a:rPr lang="en-US" sz="2400">
                <a:latin typeface="Times New Roman"/>
                <a:cs typeface="Times New Roman"/>
              </a:rPr>
              <a:t>Với mong muốn mang lại khả năng dễ tiếp cận cho người mới tiếp cận, chỉ </a:t>
            </a:r>
            <a:r>
              <a:rPr lang="vi-VN" sz="2400">
                <a:latin typeface="Times New Roman"/>
                <a:cs typeface="Times New Roman"/>
              </a:rPr>
              <a:t>cần hiểu những hiểu biết cơ bản về mạng nơ ron mà không cần phải nắm rõ chi tiết và toàn bộ khái niệm</a:t>
            </a:r>
            <a:endParaRPr lang="en-US" sz="2400" err="1">
              <a:latin typeface="Times New Roman"/>
              <a:cs typeface="Times New Roman"/>
            </a:endParaRPr>
          </a:p>
        </p:txBody>
      </p:sp>
      <p:pic>
        <p:nvPicPr>
          <p:cNvPr id="2056" name="Picture 8" descr="Brain Neuron GIF by Harvard University - Find &amp; Share on GIPHY">
            <a:extLst>
              <a:ext uri="{FF2B5EF4-FFF2-40B4-BE49-F238E27FC236}">
                <a16:creationId xmlns:a16="http://schemas.microsoft.com/office/drawing/2014/main" id="{A5B172DB-D44D-C69F-B8C5-279A49747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799" y="1543050"/>
            <a:ext cx="4245759"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mplex-valued neural network. | Download Scientific Diagram">
            <a:extLst>
              <a:ext uri="{FF2B5EF4-FFF2-40B4-BE49-F238E27FC236}">
                <a16:creationId xmlns:a16="http://schemas.microsoft.com/office/drawing/2014/main" id="{C397419F-24C5-CE32-7D07-0F79BCB97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479" y="4419600"/>
            <a:ext cx="4295521" cy="163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014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laser&#10;&#10;Description automatically generated">
            <a:extLst>
              <a:ext uri="{FF2B5EF4-FFF2-40B4-BE49-F238E27FC236}">
                <a16:creationId xmlns:a16="http://schemas.microsoft.com/office/drawing/2014/main" id="{5B9B24C2-3AF0-4E17-866C-2249AE9A22D5}"/>
              </a:ext>
            </a:extLst>
          </p:cNvPr>
          <p:cNvPicPr>
            <a:picLocks noChangeAspect="1"/>
          </p:cNvPicPr>
          <p:nvPr/>
        </p:nvPicPr>
        <p:blipFill rotWithShape="1">
          <a:blip r:embed="rId2"/>
          <a:srcRect l="21976" r="3024"/>
          <a:stretch/>
        </p:blipFill>
        <p:spPr>
          <a:xfrm>
            <a:off x="20" y="10"/>
            <a:ext cx="9143980" cy="6857990"/>
          </a:xfrm>
          <a:prstGeom prst="rect">
            <a:avLst/>
          </a:prstGeom>
        </p:spPr>
      </p:pic>
      <p:sp>
        <p:nvSpPr>
          <p:cNvPr id="54" name="Rectangle 5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48">
            <a:extLst>
              <a:ext uri="{FF2B5EF4-FFF2-40B4-BE49-F238E27FC236}">
                <a16:creationId xmlns:a16="http://schemas.microsoft.com/office/drawing/2014/main" id="{6951244E-EB43-4313-AD35-0A3FCC021CC1}"/>
              </a:ext>
            </a:extLst>
          </p:cNvPr>
          <p:cNvSpPr>
            <a:spLocks noGrp="1"/>
          </p:cNvSpPr>
          <p:nvPr>
            <p:ph type="title"/>
          </p:nvPr>
        </p:nvSpPr>
        <p:spPr>
          <a:xfrm>
            <a:off x="392906" y="5317240"/>
            <a:ext cx="8408194" cy="744836"/>
          </a:xfrm>
        </p:spPr>
        <p:txBody>
          <a:bodyPr vert="horz" lIns="91440" tIns="45720" rIns="91440" bIns="45720" numCol="1" rtlCol="0" anchor="ctr" anchorCtr="0" compatLnSpc="1">
            <a:prstTxWarp prst="textNoShape">
              <a:avLst/>
            </a:prstTxWarp>
            <a:normAutofit/>
          </a:bodyPr>
          <a:lstStyle/>
          <a:p>
            <a:pPr algn="ctr" eaLnBrk="1" hangingPunct="1">
              <a:lnSpc>
                <a:spcPct val="90000"/>
              </a:lnSpc>
            </a:pPr>
            <a:r>
              <a:rPr lang="en-US" sz="3100" kern="1200">
                <a:solidFill>
                  <a:schemeClr val="tx1">
                    <a:lumMod val="85000"/>
                    <a:lumOff val="15000"/>
                  </a:schemeClr>
                </a:solidFill>
              </a:rPr>
              <a:t>Giải pháp</a:t>
            </a:r>
          </a:p>
        </p:txBody>
      </p:sp>
      <p:cxnSp>
        <p:nvCxnSpPr>
          <p:cNvPr id="56" name="Straight Connector 5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76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Tạo mô hình máy học</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779158" cy="5486400"/>
          </a:xfrm>
        </p:spPr>
        <p:txBody>
          <a:bodyPr vert="horz" wrap="square" lIns="68580" tIns="34290" rIns="68580" bIns="34290" numCol="1" rtlCol="0" anchor="t" anchorCtr="0" compatLnSpc="1">
            <a:prstTxWarp prst="textNoShape">
              <a:avLst/>
            </a:prstTxWarp>
            <a:noAutofit/>
          </a:bodyPr>
          <a:lstStyle/>
          <a:p>
            <a:pPr marL="85725" algn="just">
              <a:lnSpc>
                <a:spcPct val="150000"/>
              </a:lnSpc>
              <a:spcAft>
                <a:spcPts val="450"/>
              </a:spcAft>
            </a:pPr>
            <a:r>
              <a:rPr lang="vi-VN" sz="2400">
                <a:latin typeface="Times New Roman"/>
                <a:cs typeface="Times New Roman"/>
              </a:rPr>
              <a:t>Mô hình máy học được cài đặt sẳn cho chương trình được xây dựng thông qua thư viện Keras. </a:t>
            </a:r>
            <a:endParaRPr lang="en-US" sz="2400">
              <a:latin typeface="Times New Roman"/>
              <a:cs typeface="Times New Roman"/>
            </a:endParaRPr>
          </a:p>
          <a:p>
            <a:pPr marL="85725" algn="just">
              <a:lnSpc>
                <a:spcPct val="150000"/>
              </a:lnSpc>
              <a:spcAft>
                <a:spcPts val="450"/>
              </a:spcAft>
            </a:pPr>
            <a:r>
              <a:rPr lang="vi-VN" sz="2400">
                <a:latin typeface="Times New Roman"/>
                <a:cs typeface="Times New Roman"/>
              </a:rPr>
              <a:t>Sử dụng cấu trúc mô hình tuần tự, là một ngắn xếp các lớp nơ ron trong mạng với mỗi lớp chỉ có duy nhất một tensor đầu vào và một tensor đầu ra. Với tensor là đối tượng hình học miêu tả quan hệ tuyến tính.</a:t>
            </a:r>
            <a:endParaRPr lang="en-US" sz="2400" err="1">
              <a:latin typeface="Times New Roman"/>
              <a:cs typeface="Times New Roman"/>
            </a:endParaRPr>
          </a:p>
        </p:txBody>
      </p:sp>
      <p:pic>
        <p:nvPicPr>
          <p:cNvPr id="3" name="Picture 2" descr="Chart, diagram, bubble chart&#10;&#10;Description automatically generated">
            <a:extLst>
              <a:ext uri="{FF2B5EF4-FFF2-40B4-BE49-F238E27FC236}">
                <a16:creationId xmlns:a16="http://schemas.microsoft.com/office/drawing/2014/main" id="{904CA1C3-117F-BA74-6A96-3F2538D0F284}"/>
              </a:ext>
            </a:extLst>
          </p:cNvPr>
          <p:cNvPicPr>
            <a:picLocks noChangeAspect="1"/>
          </p:cNvPicPr>
          <p:nvPr/>
        </p:nvPicPr>
        <p:blipFill>
          <a:blip r:embed="rId2"/>
          <a:stretch>
            <a:fillRect/>
          </a:stretch>
        </p:blipFill>
        <p:spPr>
          <a:xfrm>
            <a:off x="5243146" y="1485433"/>
            <a:ext cx="3444240" cy="2606040"/>
          </a:xfrm>
          <a:prstGeom prst="rect">
            <a:avLst/>
          </a:prstGeom>
        </p:spPr>
      </p:pic>
      <p:pic>
        <p:nvPicPr>
          <p:cNvPr id="8" name="Picture 7" descr="Diagram&#10;&#10;Description automatically generated">
            <a:extLst>
              <a:ext uri="{FF2B5EF4-FFF2-40B4-BE49-F238E27FC236}">
                <a16:creationId xmlns:a16="http://schemas.microsoft.com/office/drawing/2014/main" id="{4D90BD65-A0C5-A385-0828-5B52ED4B3622}"/>
              </a:ext>
            </a:extLst>
          </p:cNvPr>
          <p:cNvPicPr>
            <a:picLocks noChangeAspect="1"/>
          </p:cNvPicPr>
          <p:nvPr/>
        </p:nvPicPr>
        <p:blipFill>
          <a:blip r:embed="rId3"/>
          <a:stretch>
            <a:fillRect/>
          </a:stretch>
        </p:blipFill>
        <p:spPr>
          <a:xfrm>
            <a:off x="5136466" y="4167244"/>
            <a:ext cx="3657600" cy="2026920"/>
          </a:xfrm>
          <a:prstGeom prst="rect">
            <a:avLst/>
          </a:prstGeom>
        </p:spPr>
      </p:pic>
    </p:spTree>
    <p:extLst>
      <p:ext uri="{BB962C8B-B14F-4D97-AF65-F5344CB8AC3E}">
        <p14:creationId xmlns:p14="http://schemas.microsoft.com/office/powerpoint/2010/main" val="1127832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Kết nối</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7791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vi-VN" sz="2400">
                <a:latin typeface="Times New Roman"/>
                <a:cs typeface="Times New Roman"/>
              </a:rPr>
              <a:t>Mô hình sử dụng giao thức TCP, giao tiếp qua lại giữa client và server. </a:t>
            </a:r>
            <a:endParaRPr lang="en-US" sz="2400">
              <a:latin typeface="Times New Roman"/>
              <a:cs typeface="Times New Roman"/>
            </a:endParaRPr>
          </a:p>
          <a:p>
            <a:pPr marL="85725" algn="just">
              <a:spcAft>
                <a:spcPts val="450"/>
              </a:spcAft>
            </a:pPr>
            <a:r>
              <a:rPr lang="vi-VN" sz="2400">
                <a:latin typeface="Times New Roman"/>
                <a:cs typeface="Times New Roman"/>
              </a:rPr>
              <a:t>Server sử dụng thư viện socket của ngôn ngữ Python, với hai phương thức recv và send.</a:t>
            </a:r>
          </a:p>
          <a:p>
            <a:pPr marL="85725" algn="just">
              <a:spcAft>
                <a:spcPts val="450"/>
              </a:spcAft>
            </a:pPr>
            <a:r>
              <a:rPr lang="vi-VN" sz="2400">
                <a:latin typeface="Times New Roman"/>
                <a:cs typeface="Times New Roman"/>
              </a:rPr>
              <a:t>Client được viết bằng ngôn ngữ C# trong Unity script, sử dụng giao diện Windows Socket (Winsock) trong không gian tên System.Net.Sockets, với thư viện NetworkStream hỗ trợ phương thức Read và Write giúp lần lượt đọc và gửi thông điệp đến phía server.</a:t>
            </a:r>
          </a:p>
        </p:txBody>
      </p:sp>
      <p:pic>
        <p:nvPicPr>
          <p:cNvPr id="4" name="Picture 3" descr="Diagram&#10;&#10;Description automatically generated">
            <a:extLst>
              <a:ext uri="{FF2B5EF4-FFF2-40B4-BE49-F238E27FC236}">
                <a16:creationId xmlns:a16="http://schemas.microsoft.com/office/drawing/2014/main" id="{57418166-639E-12FF-F89A-DCEF36CB134E}"/>
              </a:ext>
            </a:extLst>
          </p:cNvPr>
          <p:cNvPicPr>
            <a:picLocks noChangeAspect="1"/>
          </p:cNvPicPr>
          <p:nvPr/>
        </p:nvPicPr>
        <p:blipFill>
          <a:blip r:embed="rId2"/>
          <a:stretch>
            <a:fillRect/>
          </a:stretch>
        </p:blipFill>
        <p:spPr>
          <a:xfrm>
            <a:off x="5105400" y="457200"/>
            <a:ext cx="3733800" cy="3429000"/>
          </a:xfrm>
          <a:prstGeom prst="rect">
            <a:avLst/>
          </a:prstGeom>
        </p:spPr>
      </p:pic>
      <p:pic>
        <p:nvPicPr>
          <p:cNvPr id="10242" name="Picture 2" descr="C# – Lập trình Socket giao tiếp TCP client/server | YinYang's Programing  Blog">
            <a:extLst>
              <a:ext uri="{FF2B5EF4-FFF2-40B4-BE49-F238E27FC236}">
                <a16:creationId xmlns:a16="http://schemas.microsoft.com/office/drawing/2014/main" id="{28D67C34-5463-7661-0563-5DFA1ABD0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3526" y="4038600"/>
            <a:ext cx="4120474" cy="278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45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Xử lý gói tin</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626758" cy="5486400"/>
          </a:xfrm>
        </p:spPr>
        <p:txBody>
          <a:bodyPr vert="horz" wrap="square" lIns="68580" tIns="34290" rIns="68580" bIns="34290" numCol="1" rtlCol="0" anchor="t" anchorCtr="0" compatLnSpc="1">
            <a:prstTxWarp prst="textNoShape">
              <a:avLst/>
            </a:prstTxWarp>
            <a:noAutofit/>
          </a:bodyPr>
          <a:lstStyle/>
          <a:p>
            <a:pPr marL="85725" algn="just">
              <a:lnSpc>
                <a:spcPct val="150000"/>
              </a:lnSpc>
              <a:spcAft>
                <a:spcPts val="450"/>
              </a:spcAft>
            </a:pPr>
            <a:r>
              <a:rPr lang="vi-VN" sz="2400">
                <a:latin typeface="Times New Roman"/>
                <a:cs typeface="Times New Roman"/>
              </a:rPr>
              <a:t>Tin nhắn dạng ký tự sẽ được mã hóa sang định dạng UTF-8 cho phép đồng nhất trong quá trình chuyển và nhận giữa hai phía.</a:t>
            </a:r>
            <a:endParaRPr lang="en-US" sz="2400">
              <a:latin typeface="Times New Roman"/>
              <a:cs typeface="Times New Roman"/>
            </a:endParaRPr>
          </a:p>
          <a:p>
            <a:pPr marL="85725" algn="just">
              <a:lnSpc>
                <a:spcPct val="150000"/>
              </a:lnSpc>
              <a:spcAft>
                <a:spcPts val="450"/>
              </a:spcAft>
            </a:pPr>
            <a:r>
              <a:rPr lang="en-US" sz="2400">
                <a:latin typeface="Times New Roman"/>
                <a:cs typeface="Times New Roman"/>
              </a:rPr>
              <a:t>Sẽ có ba dạng tin nhắn được gửi đến client gồm: text, json, image</a:t>
            </a:r>
            <a:endParaRPr lang="en-US" sz="2400" err="1">
              <a:latin typeface="Times New Roman"/>
              <a:cs typeface="Times New Roman"/>
            </a:endParaRPr>
          </a:p>
        </p:txBody>
      </p:sp>
      <p:pic>
        <p:nvPicPr>
          <p:cNvPr id="9218" name="Picture 2" descr="Developer Points: XML Serialization: How to serialize an object to xml in C#">
            <a:extLst>
              <a:ext uri="{FF2B5EF4-FFF2-40B4-BE49-F238E27FC236}">
                <a16:creationId xmlns:a16="http://schemas.microsoft.com/office/drawing/2014/main" id="{7ABBC66D-2833-5C2F-D77E-46CEB3380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973" y="4088328"/>
            <a:ext cx="4465027" cy="2581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77901F-C08E-1D68-B220-D83819214971}"/>
              </a:ext>
            </a:extLst>
          </p:cNvPr>
          <p:cNvPicPr>
            <a:picLocks noChangeAspect="1"/>
          </p:cNvPicPr>
          <p:nvPr/>
        </p:nvPicPr>
        <p:blipFill>
          <a:blip r:embed="rId3"/>
          <a:stretch>
            <a:fillRect/>
          </a:stretch>
        </p:blipFill>
        <p:spPr>
          <a:xfrm>
            <a:off x="4648200" y="161732"/>
            <a:ext cx="3078272" cy="3132851"/>
          </a:xfrm>
          <a:prstGeom prst="rect">
            <a:avLst/>
          </a:prstGeom>
        </p:spPr>
      </p:pic>
      <p:pic>
        <p:nvPicPr>
          <p:cNvPr id="8" name="Picture 7">
            <a:extLst>
              <a:ext uri="{FF2B5EF4-FFF2-40B4-BE49-F238E27FC236}">
                <a16:creationId xmlns:a16="http://schemas.microsoft.com/office/drawing/2014/main" id="{21C9AA61-1FDF-1570-4752-D909F6856820}"/>
              </a:ext>
            </a:extLst>
          </p:cNvPr>
          <p:cNvPicPr>
            <a:picLocks noChangeAspect="1"/>
          </p:cNvPicPr>
          <p:nvPr/>
        </p:nvPicPr>
        <p:blipFill>
          <a:blip r:embed="rId4"/>
          <a:stretch>
            <a:fillRect/>
          </a:stretch>
        </p:blipFill>
        <p:spPr>
          <a:xfrm>
            <a:off x="6980801" y="1134821"/>
            <a:ext cx="2141757" cy="2374557"/>
          </a:xfrm>
          <a:prstGeom prst="rect">
            <a:avLst/>
          </a:prstGeom>
        </p:spPr>
      </p:pic>
    </p:spTree>
    <p:extLst>
      <p:ext uri="{BB962C8B-B14F-4D97-AF65-F5344CB8AC3E}">
        <p14:creationId xmlns:p14="http://schemas.microsoft.com/office/powerpoint/2010/main" val="1806278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Xử lý đa luồng</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225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vi-VN" sz="2400">
                <a:latin typeface="Times New Roman"/>
                <a:cs typeface="Times New Roman"/>
              </a:rPr>
              <a:t>Quá trình gửi hình ảnh từ server sang client và quá trình chiết xuất hình ảnh sẽ cần đến một khoảng thời gian tương đối. </a:t>
            </a:r>
            <a:endParaRPr lang="en-US" sz="2400">
              <a:latin typeface="Times New Roman"/>
              <a:cs typeface="Times New Roman"/>
            </a:endParaRPr>
          </a:p>
          <a:p>
            <a:pPr marL="85725" algn="just">
              <a:spcAft>
                <a:spcPts val="450"/>
              </a:spcAft>
            </a:pPr>
            <a:r>
              <a:rPr lang="vi-VN" sz="2400">
                <a:latin typeface="Times New Roman"/>
                <a:cs typeface="Times New Roman"/>
              </a:rPr>
              <a:t>Cho nên chúng ta cần áp dụng xử lý đa luồng giúp ứng dụng không bị đứng trong quá trình đó, người dùng vẫn có thể tương tác bằng con trỏ chuột trên giao diện người dùng khi các </a:t>
            </a:r>
            <a:r>
              <a:rPr lang="en-US" sz="2400">
                <a:latin typeface="Times New Roman"/>
                <a:cs typeface="Times New Roman"/>
              </a:rPr>
              <a:t>tiến</a:t>
            </a:r>
            <a:r>
              <a:rPr lang="vi-VN" sz="2400">
                <a:latin typeface="Times New Roman"/>
                <a:cs typeface="Times New Roman"/>
              </a:rPr>
              <a:t> trình đang chạy.</a:t>
            </a:r>
            <a:endParaRPr lang="en-US" sz="2400" err="1">
              <a:latin typeface="Times New Roman"/>
              <a:cs typeface="Times New Roman"/>
            </a:endParaRPr>
          </a:p>
        </p:txBody>
      </p:sp>
      <p:pic>
        <p:nvPicPr>
          <p:cNvPr id="8194" name="Picture 2" descr="Java - Thread pool concepts and ThreadPoolExecutor">
            <a:extLst>
              <a:ext uri="{FF2B5EF4-FFF2-40B4-BE49-F238E27FC236}">
                <a16:creationId xmlns:a16="http://schemas.microsoft.com/office/drawing/2014/main" id="{6EF65D34-D394-8DCF-18DB-55DD418CD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39886"/>
            <a:ext cx="701992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42562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4198</TotalTime>
  <Words>911</Words>
  <Application>Microsoft Office PowerPoint</Application>
  <PresentationFormat>On-screen Show (4:3)</PresentationFormat>
  <Paragraphs>71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Forte</vt:lpstr>
      <vt:lpstr>Times New Roman</vt:lpstr>
      <vt:lpstr>Default Design</vt:lpstr>
      <vt:lpstr>TRƯỜNG ĐẠI HỌC CẦN THƠ KHOA CÔNG NGHỆ THÔNG TIN &amp; TRUYỀN THÔNG</vt:lpstr>
      <vt:lpstr>Nội dung chính</vt:lpstr>
      <vt:lpstr>Vấn đề nghiên cứu</vt:lpstr>
      <vt:lpstr>Vấn đề nghiên cứu</vt:lpstr>
      <vt:lpstr>Giải pháp</vt:lpstr>
      <vt:lpstr>Tạo mô hình máy học</vt:lpstr>
      <vt:lpstr>Kết nối</vt:lpstr>
      <vt:lpstr>Xử lý gói tin</vt:lpstr>
      <vt:lpstr>Xử lý đa luồng</vt:lpstr>
      <vt:lpstr>Xử lý chuyển động camera</vt:lpstr>
      <vt:lpstr>Hiển thị các lớp</vt:lpstr>
      <vt:lpstr>Hiển thị các lớp</vt:lpstr>
      <vt:lpstr>KẾT LUẬN</vt:lpstr>
      <vt:lpstr>      KẾT QUẢ ĐẠT ĐƯỢC</vt:lpstr>
      <vt:lpstr> HƯỚNG PHÁT TRIỂN</vt:lpstr>
      <vt:lpstr>DEMO</vt:lpstr>
      <vt:lpstr>THẢO LUẬN</vt:lpstr>
    </vt:vector>
  </TitlesOfParts>
  <Company>CANTHO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LRC</dc:creator>
  <cp:lastModifiedBy>Quang Huynh</cp:lastModifiedBy>
  <cp:revision>513</cp:revision>
  <dcterms:created xsi:type="dcterms:W3CDTF">2008-08-06T06:37:20Z</dcterms:created>
  <dcterms:modified xsi:type="dcterms:W3CDTF">2022-12-12T21:07:07Z</dcterms:modified>
</cp:coreProperties>
</file>